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58" r:id="rId4"/>
    <p:sldId id="269" r:id="rId5"/>
    <p:sldId id="268" r:id="rId6"/>
    <p:sldId id="267" r:id="rId7"/>
    <p:sldId id="266" r:id="rId8"/>
    <p:sldId id="265" r:id="rId9"/>
    <p:sldId id="264" r:id="rId10"/>
    <p:sldId id="263" r:id="rId11"/>
    <p:sldId id="262" r:id="rId12"/>
    <p:sldId id="261" r:id="rId13"/>
    <p:sldId id="260" r:id="rId14"/>
    <p:sldId id="25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660"/>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49DE74-69A9-48B4-AB35-916838B3C10D}" type="datetimeFigureOut">
              <a:rPr lang="es-MX" smtClean="0"/>
              <a:t>05/04/2022</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13BE8F33-4EF4-489B-B8EF-A6A442862675}"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581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49DE74-69A9-48B4-AB35-916838B3C10D}" type="datetimeFigureOut">
              <a:rPr lang="es-MX" smtClean="0"/>
              <a:t>05/04/2022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BE8F33-4EF4-489B-B8EF-A6A442862675}"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4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49DE74-69A9-48B4-AB35-916838B3C10D}" type="datetimeFigureOut">
              <a:rPr lang="es-MX" smtClean="0"/>
              <a:t>05/04/2022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BE8F33-4EF4-489B-B8EF-A6A442862675}"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108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49DE74-69A9-48B4-AB35-916838B3C10D}" type="datetimeFigureOut">
              <a:rPr lang="es-MX" smtClean="0"/>
              <a:t>05/04/2022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BE8F33-4EF4-489B-B8EF-A6A442862675}"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49DE74-69A9-48B4-AB35-916838B3C10D}" type="datetimeFigureOut">
              <a:rPr lang="es-MX" smtClean="0"/>
              <a:t>05/04/2022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BE8F33-4EF4-489B-B8EF-A6A442862675}"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71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49DE74-69A9-48B4-AB35-916838B3C10D}" type="datetimeFigureOut">
              <a:rPr lang="es-MX" smtClean="0"/>
              <a:t>05/04/2022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3BE8F33-4EF4-489B-B8EF-A6A442862675}"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6403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49DE74-69A9-48B4-AB35-916838B3C10D}" type="datetimeFigureOut">
              <a:rPr lang="es-MX" smtClean="0"/>
              <a:t>05/04/2022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3BE8F33-4EF4-489B-B8EF-A6A442862675}"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29141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49DE74-69A9-48B4-AB35-916838B3C10D}" type="datetimeFigureOut">
              <a:rPr lang="es-MX" smtClean="0"/>
              <a:t>05/04/2022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3BE8F33-4EF4-489B-B8EF-A6A442862675}"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418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9DE74-69A9-48B4-AB35-916838B3C10D}" type="datetimeFigureOut">
              <a:rPr lang="es-MX" smtClean="0"/>
              <a:t>05/04/2022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3BE8F33-4EF4-489B-B8EF-A6A442862675}" type="slidenum">
              <a:rPr lang="es-MX" smtClean="0"/>
              <a:t>‹Nº›</a:t>
            </a:fld>
            <a:endParaRPr lang="es-MX"/>
          </a:p>
        </p:txBody>
      </p:sp>
    </p:spTree>
    <p:extLst>
      <p:ext uri="{BB962C8B-B14F-4D97-AF65-F5344CB8AC3E}">
        <p14:creationId xmlns:p14="http://schemas.microsoft.com/office/powerpoint/2010/main" val="267049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49DE74-69A9-48B4-AB35-916838B3C10D}" type="datetimeFigureOut">
              <a:rPr lang="es-MX" smtClean="0"/>
              <a:t>05/04/2022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3BE8F33-4EF4-489B-B8EF-A6A442862675}"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231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949DE74-69A9-48B4-AB35-916838B3C10D}" type="datetimeFigureOut">
              <a:rPr lang="es-MX" smtClean="0"/>
              <a:t>05/04/2022</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13BE8F33-4EF4-489B-B8EF-A6A442862675}"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444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949DE74-69A9-48B4-AB35-916838B3C10D}" type="datetimeFigureOut">
              <a:rPr lang="es-MX" smtClean="0"/>
              <a:t>05/04/2022</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3BE8F33-4EF4-489B-B8EF-A6A442862675}"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8931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2006-2012.economia.gob.mx/economia-para-todos/abc-de-economia/355-balanzadepagos" TargetMode="External"/><Relationship Id="rId3" Type="http://schemas.openxmlformats.org/officeDocument/2006/relationships/hyperlink" Target="https://www.caixabankresearch.com/sites/default/files/content/file/2016/09/ee24_esp.pdf" TargetMode="External"/><Relationship Id="rId7" Type="http://schemas.openxmlformats.org/officeDocument/2006/relationships/hyperlink" Target="https://www.inegi.org.mx/temas/balanza/" TargetMode="External"/><Relationship Id="rId2" Type="http://schemas.openxmlformats.org/officeDocument/2006/relationships/hyperlink" Target="https://revistas.juridicas.unam.mx/index.php/derecho-comparado/article/download/1413/1671" TargetMode="External"/><Relationship Id="rId1" Type="http://schemas.openxmlformats.org/officeDocument/2006/relationships/slideLayout" Target="../slideLayouts/slideLayout2.xml"/><Relationship Id="rId6" Type="http://schemas.openxmlformats.org/officeDocument/2006/relationships/hyperlink" Target="https://archivos.juridicas.unam.mx/www/bjv/libros/6/2951/4.pdf" TargetMode="External"/><Relationship Id="rId5" Type="http://schemas.openxmlformats.org/officeDocument/2006/relationships/hyperlink" Target="https://www.wto.org/spanish/tratop_s/region_s/rta_plurilateral_map_s.htm" TargetMode="External"/><Relationship Id="rId4" Type="http://schemas.openxmlformats.org/officeDocument/2006/relationships/hyperlink" Target="https://docs.wto.org/gattdocs/s/GG/GATTFOCUS/99.pdf" TargetMode="External"/><Relationship Id="rId9" Type="http://schemas.openxmlformats.org/officeDocument/2006/relationships/hyperlink" Target="https://integracioneconomica.unison.mx/wp-content/uploads/2020/10/Tesis-Carolina-Borb%C3%B3n.-19-de-agosto202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9C228-B979-4D48-BCC7-AA93FC888367}"/>
              </a:ext>
            </a:extLst>
          </p:cNvPr>
          <p:cNvSpPr>
            <a:spLocks noGrp="1"/>
          </p:cNvSpPr>
          <p:nvPr>
            <p:ph type="ctrTitle"/>
          </p:nvPr>
        </p:nvSpPr>
        <p:spPr>
          <a:xfrm>
            <a:off x="684212" y="685799"/>
            <a:ext cx="8001000" cy="933451"/>
          </a:xfrm>
        </p:spPr>
        <p:txBody>
          <a:bodyPr>
            <a:normAutofit fontScale="90000"/>
          </a:bodyPr>
          <a:lstStyle/>
          <a:p>
            <a:r>
              <a:rPr lang="es-MX" dirty="0"/>
              <a:t>UNIDAD 5</a:t>
            </a:r>
          </a:p>
        </p:txBody>
      </p:sp>
      <p:sp>
        <p:nvSpPr>
          <p:cNvPr id="3" name="Subtítulo 2">
            <a:extLst>
              <a:ext uri="{FF2B5EF4-FFF2-40B4-BE49-F238E27FC236}">
                <a16:creationId xmlns:a16="http://schemas.microsoft.com/office/drawing/2014/main" id="{5632F9DD-4313-4113-AAF5-8EA1EA92CAC9}"/>
              </a:ext>
            </a:extLst>
          </p:cNvPr>
          <p:cNvSpPr>
            <a:spLocks noGrp="1"/>
          </p:cNvSpPr>
          <p:nvPr>
            <p:ph type="subTitle" idx="1"/>
          </p:nvPr>
        </p:nvSpPr>
        <p:spPr>
          <a:xfrm>
            <a:off x="684212" y="1926077"/>
            <a:ext cx="9662056" cy="3568789"/>
          </a:xfrm>
        </p:spPr>
        <p:txBody>
          <a:bodyPr>
            <a:normAutofit fontScale="92500" lnSpcReduction="10000"/>
          </a:bodyPr>
          <a:lstStyle/>
          <a:p>
            <a:r>
              <a:rPr lang="es-MX" sz="2600" b="0" i="0" dirty="0">
                <a:solidFill>
                  <a:srgbClr val="0B2832"/>
                </a:solidFill>
                <a:effectLst/>
                <a:latin typeface="Arial" panose="020B0604020202020204" pitchFamily="34" charset="0"/>
              </a:rPr>
              <a:t>Comercialización</a:t>
            </a:r>
          </a:p>
          <a:p>
            <a:pPr>
              <a:lnSpc>
                <a:spcPct val="150000"/>
              </a:lnSpc>
            </a:pPr>
            <a:br>
              <a:rPr lang="es-MX" dirty="0"/>
            </a:br>
            <a:r>
              <a:rPr lang="es-MX" b="0" i="0" dirty="0">
                <a:solidFill>
                  <a:srgbClr val="0B2832"/>
                </a:solidFill>
                <a:effectLst/>
                <a:latin typeface="Arial" panose="020B0604020202020204" pitchFamily="34" charset="0"/>
              </a:rPr>
              <a:t>5.1 La Organización Mundial del Comercio (OMC) los bloques y los tratados comerciales</a:t>
            </a:r>
            <a:br>
              <a:rPr lang="es-MX" dirty="0"/>
            </a:br>
            <a:r>
              <a:rPr lang="es-MX" b="0" i="0" dirty="0">
                <a:solidFill>
                  <a:srgbClr val="0B2832"/>
                </a:solidFill>
                <a:effectLst/>
                <a:latin typeface="Arial" panose="020B0604020202020204" pitchFamily="34" charset="0"/>
              </a:rPr>
              <a:t>5.2 Exportación</a:t>
            </a:r>
            <a:br>
              <a:rPr lang="es-MX" dirty="0"/>
            </a:br>
            <a:endParaRPr lang="es-MX" dirty="0"/>
          </a:p>
          <a:p>
            <a:pPr>
              <a:lnSpc>
                <a:spcPct val="150000"/>
              </a:lnSpc>
            </a:pPr>
            <a:r>
              <a:rPr lang="es-MX" dirty="0"/>
              <a:t>Imparte: Dr. Alejandro Azamar Romero</a:t>
            </a:r>
          </a:p>
          <a:p>
            <a:pPr>
              <a:lnSpc>
                <a:spcPct val="150000"/>
              </a:lnSpc>
            </a:pPr>
            <a:r>
              <a:rPr lang="es-MX" dirty="0"/>
              <a:t>MATERIA: Entorno de las  Organizaciones           elaboró: Abigail espinosa Waldo</a:t>
            </a:r>
          </a:p>
          <a:p>
            <a:pPr>
              <a:lnSpc>
                <a:spcPct val="150000"/>
              </a:lnSpc>
            </a:pPr>
            <a:endParaRPr lang="es-MX" dirty="0"/>
          </a:p>
          <a:p>
            <a:pPr>
              <a:lnSpc>
                <a:spcPct val="150000"/>
              </a:lnSpc>
            </a:pPr>
            <a:endParaRPr lang="es-MX" dirty="0"/>
          </a:p>
          <a:p>
            <a:pPr>
              <a:lnSpc>
                <a:spcPct val="150000"/>
              </a:lnSpc>
            </a:pPr>
            <a:endParaRPr lang="es-MX" dirty="0"/>
          </a:p>
          <a:p>
            <a:pPr>
              <a:lnSpc>
                <a:spcPct val="150000"/>
              </a:lnSpc>
            </a:pPr>
            <a:endParaRPr lang="es-MX" dirty="0"/>
          </a:p>
          <a:p>
            <a:pPr>
              <a:lnSpc>
                <a:spcPct val="150000"/>
              </a:lnSpc>
            </a:pPr>
            <a:endParaRPr lang="es-MX" dirty="0"/>
          </a:p>
        </p:txBody>
      </p:sp>
    </p:spTree>
    <p:extLst>
      <p:ext uri="{BB962C8B-B14F-4D97-AF65-F5344CB8AC3E}">
        <p14:creationId xmlns:p14="http://schemas.microsoft.com/office/powerpoint/2010/main" val="307730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7DAF8-C5EA-4A03-915C-E238EEC54326}"/>
              </a:ext>
            </a:extLst>
          </p:cNvPr>
          <p:cNvSpPr>
            <a:spLocks noGrp="1"/>
          </p:cNvSpPr>
          <p:nvPr>
            <p:ph type="title"/>
          </p:nvPr>
        </p:nvSpPr>
        <p:spPr/>
        <p:txBody>
          <a:bodyPr/>
          <a:lstStyle/>
          <a:p>
            <a:r>
              <a:rPr lang="es-MX" dirty="0"/>
              <a:t>Diferencias entre el GATT  y la OMC</a:t>
            </a:r>
          </a:p>
        </p:txBody>
      </p:sp>
      <p:graphicFrame>
        <p:nvGraphicFramePr>
          <p:cNvPr id="4" name="Marcador de contenido 3">
            <a:extLst>
              <a:ext uri="{FF2B5EF4-FFF2-40B4-BE49-F238E27FC236}">
                <a16:creationId xmlns:a16="http://schemas.microsoft.com/office/drawing/2014/main" id="{8246F1B1-811C-4D0C-98B3-942A8B83390C}"/>
              </a:ext>
            </a:extLst>
          </p:cNvPr>
          <p:cNvGraphicFramePr>
            <a:graphicFrameLocks noGrp="1"/>
          </p:cNvGraphicFramePr>
          <p:nvPr>
            <p:ph idx="1"/>
            <p:extLst>
              <p:ext uri="{D42A27DB-BD31-4B8C-83A1-F6EECF244321}">
                <p14:modId xmlns:p14="http://schemas.microsoft.com/office/powerpoint/2010/main" val="608572294"/>
              </p:ext>
            </p:extLst>
          </p:nvPr>
        </p:nvGraphicFramePr>
        <p:xfrm>
          <a:off x="3310467" y="2413001"/>
          <a:ext cx="6299200" cy="2990734"/>
        </p:xfrm>
        <a:graphic>
          <a:graphicData uri="http://schemas.openxmlformats.org/drawingml/2006/table">
            <a:tbl>
              <a:tblPr firstRow="1" firstCol="1" bandRow="1">
                <a:tableStyleId>{5C22544A-7EE6-4342-B048-85BDC9FD1C3A}</a:tableStyleId>
              </a:tblPr>
              <a:tblGrid>
                <a:gridCol w="3149600">
                  <a:extLst>
                    <a:ext uri="{9D8B030D-6E8A-4147-A177-3AD203B41FA5}">
                      <a16:colId xmlns:a16="http://schemas.microsoft.com/office/drawing/2014/main" val="3072862983"/>
                    </a:ext>
                  </a:extLst>
                </a:gridCol>
                <a:gridCol w="3149600">
                  <a:extLst>
                    <a:ext uri="{9D8B030D-6E8A-4147-A177-3AD203B41FA5}">
                      <a16:colId xmlns:a16="http://schemas.microsoft.com/office/drawing/2014/main" val="1428849228"/>
                    </a:ext>
                  </a:extLst>
                </a:gridCol>
              </a:tblGrid>
              <a:tr h="231223">
                <a:tc>
                  <a:txBody>
                    <a:bodyPr/>
                    <a:lstStyle/>
                    <a:p>
                      <a:pPr algn="l">
                        <a:lnSpc>
                          <a:spcPct val="107000"/>
                        </a:lnSpc>
                        <a:spcAft>
                          <a:spcPts val="800"/>
                        </a:spcAft>
                      </a:pPr>
                      <a:r>
                        <a:rPr lang="es-MX" sz="1400">
                          <a:effectLst/>
                        </a:rPr>
                        <a:t>GATT</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400">
                          <a:effectLst/>
                        </a:rPr>
                        <a:t>OMC</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373197"/>
                  </a:ext>
                </a:extLst>
              </a:tr>
              <a:tr h="231223">
                <a:tc>
                  <a:txBody>
                    <a:bodyPr/>
                    <a:lstStyle/>
                    <a:p>
                      <a:pPr algn="l">
                        <a:lnSpc>
                          <a:spcPct val="107000"/>
                        </a:lnSpc>
                        <a:spcAft>
                          <a:spcPts val="800"/>
                        </a:spcAft>
                      </a:pPr>
                      <a:r>
                        <a:rPr lang="es-MX" sz="1400">
                          <a:effectLst/>
                        </a:rPr>
                        <a:t>Acuerdo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400">
                          <a:effectLst/>
                        </a:rPr>
                        <a:t>Organización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157856"/>
                  </a:ext>
                </a:extLst>
              </a:tr>
              <a:tr h="231223">
                <a:tc>
                  <a:txBody>
                    <a:bodyPr/>
                    <a:lstStyle/>
                    <a:p>
                      <a:pPr algn="l">
                        <a:lnSpc>
                          <a:spcPct val="107000"/>
                        </a:lnSpc>
                        <a:spcAft>
                          <a:spcPts val="800"/>
                        </a:spcAft>
                      </a:pPr>
                      <a:r>
                        <a:rPr lang="es-MX" sz="1400">
                          <a:effectLst/>
                        </a:rPr>
                        <a:t>Partes contratantes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400">
                          <a:effectLst/>
                        </a:rPr>
                        <a:t>Miembros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414664"/>
                  </a:ext>
                </a:extLst>
              </a:tr>
              <a:tr h="1464555">
                <a:tc>
                  <a:txBody>
                    <a:bodyPr/>
                    <a:lstStyle/>
                    <a:p>
                      <a:pPr algn="l">
                        <a:lnSpc>
                          <a:spcPct val="107000"/>
                        </a:lnSpc>
                        <a:spcAft>
                          <a:spcPts val="800"/>
                        </a:spcAft>
                      </a:pPr>
                      <a:r>
                        <a:rPr lang="es-MX" sz="1400">
                          <a:effectLst/>
                        </a:rPr>
                        <a:t>Solo aplicaba al comercio de bienes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400" dirty="0">
                          <a:effectLst/>
                        </a:rPr>
                        <a:t>Los Acuerdos de la OMC abarcan los bienes (GATT), los servicios y la propiedad intelectual.  Establecen los principios de la liberalización, así como las excepciones permitidas.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2847736"/>
                  </a:ext>
                </a:extLst>
              </a:tr>
              <a:tr h="832510">
                <a:tc>
                  <a:txBody>
                    <a:bodyPr/>
                    <a:lstStyle/>
                    <a:p>
                      <a:pPr algn="l">
                        <a:lnSpc>
                          <a:spcPct val="107000"/>
                        </a:lnSpc>
                        <a:spcAft>
                          <a:spcPts val="800"/>
                        </a:spcAft>
                      </a:pPr>
                      <a:r>
                        <a:rPr lang="es-MX" sz="1400">
                          <a:effectLst/>
                        </a:rPr>
                        <a:t>Tribunales internacionales, las resoluciones no eran vinculantes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400" dirty="0">
                          <a:effectLst/>
                        </a:rPr>
                        <a:t>Resolución de conflictos.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7895067"/>
                  </a:ext>
                </a:extLst>
              </a:tr>
            </a:tbl>
          </a:graphicData>
        </a:graphic>
      </p:graphicFrame>
      <p:sp>
        <p:nvSpPr>
          <p:cNvPr id="5" name="Rectangle 1">
            <a:extLst>
              <a:ext uri="{FF2B5EF4-FFF2-40B4-BE49-F238E27FC236}">
                <a16:creationId xmlns:a16="http://schemas.microsoft.com/office/drawing/2014/main" id="{E2039AC0-E7FE-4397-8804-8859190BFE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Diferencias entre el GATT y la OMC</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6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9D2BD-144A-4292-9032-59184CAEFA94}"/>
              </a:ext>
            </a:extLst>
          </p:cNvPr>
          <p:cNvSpPr>
            <a:spLocks noGrp="1"/>
          </p:cNvSpPr>
          <p:nvPr>
            <p:ph type="title"/>
          </p:nvPr>
        </p:nvSpPr>
        <p:spPr/>
        <p:txBody>
          <a:bodyPr/>
          <a:lstStyle/>
          <a:p>
            <a:r>
              <a:rPr lang="es-MX" dirty="0"/>
              <a:t>Diferencias entre el GATT  y la OMC</a:t>
            </a:r>
          </a:p>
        </p:txBody>
      </p:sp>
      <p:sp>
        <p:nvSpPr>
          <p:cNvPr id="3" name="Marcador de contenido 2">
            <a:extLst>
              <a:ext uri="{FF2B5EF4-FFF2-40B4-BE49-F238E27FC236}">
                <a16:creationId xmlns:a16="http://schemas.microsoft.com/office/drawing/2014/main" id="{E7E541AD-D362-4452-B9B0-6CC157EA5C74}"/>
              </a:ext>
            </a:extLst>
          </p:cNvPr>
          <p:cNvSpPr>
            <a:spLocks noGrp="1"/>
          </p:cNvSpPr>
          <p:nvPr>
            <p:ph idx="1"/>
          </p:nvPr>
        </p:nvSpPr>
        <p:spPr/>
        <p:txBody>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Antes de que existiera la OMC, había tribunales internacionales, pero estos procesos jurídicos tendían a prolongarse durante años, incluso décadas. Aun cuando se dictaba una sentencia, no había ninguna forma de obligar a que se cumpliera.</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La propia OMC no tiene ningún poder para obligar al cumplimiento. Lo que sí que puede hacer es conceder al país que ha interpuesto la acusación el derecho a tomar represalias. En muchos casos la amenaza de llevar el conflicto ante la OMC debería permitir alcanzar una resolución del conflicto; en la gran mayoría de los demás casos, los países aceptan el dictamen de la OMC y alteran sus políticas.</a:t>
            </a:r>
          </a:p>
          <a:p>
            <a:endParaRPr lang="es-MX" dirty="0"/>
          </a:p>
        </p:txBody>
      </p:sp>
    </p:spTree>
    <p:extLst>
      <p:ext uri="{BB962C8B-B14F-4D97-AF65-F5344CB8AC3E}">
        <p14:creationId xmlns:p14="http://schemas.microsoft.com/office/powerpoint/2010/main" val="139739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DDFD79-68F1-4207-A265-0901823F0674}"/>
              </a:ext>
            </a:extLst>
          </p:cNvPr>
          <p:cNvSpPr>
            <a:spLocks noGrp="1"/>
          </p:cNvSpPr>
          <p:nvPr>
            <p:ph type="title"/>
          </p:nvPr>
        </p:nvSpPr>
        <p:spPr/>
        <p:txBody>
          <a:bodyPr/>
          <a:lstStyle/>
          <a:p>
            <a:r>
              <a:rPr lang="es-MX" dirty="0"/>
              <a:t>solución de diferencias </a:t>
            </a:r>
            <a:br>
              <a:rPr lang="es-MX" dirty="0"/>
            </a:br>
            <a:r>
              <a:rPr lang="es-MX" dirty="0"/>
              <a:t>Estados Unidos -Venezuela (</a:t>
            </a:r>
            <a:r>
              <a:rPr lang="es-MX" dirty="0" err="1"/>
              <a:t>omc</a:t>
            </a:r>
            <a:r>
              <a:rPr lang="es-MX" dirty="0"/>
              <a:t>)</a:t>
            </a:r>
          </a:p>
        </p:txBody>
      </p:sp>
      <p:grpSp>
        <p:nvGrpSpPr>
          <p:cNvPr id="4" name="Grupo 3">
            <a:extLst>
              <a:ext uri="{FF2B5EF4-FFF2-40B4-BE49-F238E27FC236}">
                <a16:creationId xmlns:a16="http://schemas.microsoft.com/office/drawing/2014/main" id="{8EE7AAAC-B3FB-4A57-B3AC-7CFB975D7943}"/>
              </a:ext>
            </a:extLst>
          </p:cNvPr>
          <p:cNvGrpSpPr/>
          <p:nvPr/>
        </p:nvGrpSpPr>
        <p:grpSpPr>
          <a:xfrm>
            <a:off x="1451579" y="2074333"/>
            <a:ext cx="8945488" cy="3979148"/>
            <a:chOff x="0" y="0"/>
            <a:chExt cx="5341455" cy="3624939"/>
          </a:xfrm>
        </p:grpSpPr>
        <p:grpSp>
          <p:nvGrpSpPr>
            <p:cNvPr id="5" name="Grupo 4">
              <a:extLst>
                <a:ext uri="{FF2B5EF4-FFF2-40B4-BE49-F238E27FC236}">
                  <a16:creationId xmlns:a16="http://schemas.microsoft.com/office/drawing/2014/main" id="{3EC65877-6D3C-42B5-B12F-BC327CDF9576}"/>
                </a:ext>
              </a:extLst>
            </p:cNvPr>
            <p:cNvGrpSpPr/>
            <p:nvPr/>
          </p:nvGrpSpPr>
          <p:grpSpPr>
            <a:xfrm>
              <a:off x="0" y="0"/>
              <a:ext cx="5083791" cy="934872"/>
              <a:chOff x="13648" y="6824"/>
              <a:chExt cx="1644555" cy="955344"/>
            </a:xfrm>
          </p:grpSpPr>
          <p:sp>
            <p:nvSpPr>
              <p:cNvPr id="19" name="Flecha: pentágono 18">
                <a:extLst>
                  <a:ext uri="{FF2B5EF4-FFF2-40B4-BE49-F238E27FC236}">
                    <a16:creationId xmlns:a16="http://schemas.microsoft.com/office/drawing/2014/main" id="{3D5A0C38-D074-4445-B00A-6647B139682F}"/>
                  </a:ext>
                </a:extLst>
              </p:cNvPr>
              <p:cNvSpPr/>
              <p:nvPr/>
            </p:nvSpPr>
            <p:spPr>
              <a:xfrm>
                <a:off x="13648" y="6824"/>
                <a:ext cx="1644555" cy="95534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0" name="Cuadro de texto 2">
                <a:extLst>
                  <a:ext uri="{FF2B5EF4-FFF2-40B4-BE49-F238E27FC236}">
                    <a16:creationId xmlns:a16="http://schemas.microsoft.com/office/drawing/2014/main" id="{45D5CD4C-232B-4D09-8228-718842D9661D}"/>
                  </a:ext>
                </a:extLst>
              </p:cNvPr>
              <p:cNvSpPr txBox="1">
                <a:spLocks noChangeArrowheads="1"/>
              </p:cNvSpPr>
              <p:nvPr/>
            </p:nvSpPr>
            <p:spPr bwMode="auto">
              <a:xfrm>
                <a:off x="34107" y="40836"/>
                <a:ext cx="1462865" cy="84984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El 23 de enero de 1995 Venezuela presentó una reclamación ante el Órgano de Solución de Diferencias en el sentido de que los Estados Unidos aplicaban normas que discriminaban contra la gasolina importada y solicitó formalmente la celebración de consultas con dicho país</a:t>
                </a: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6" name="Grupo 5">
              <a:extLst>
                <a:ext uri="{FF2B5EF4-FFF2-40B4-BE49-F238E27FC236}">
                  <a16:creationId xmlns:a16="http://schemas.microsoft.com/office/drawing/2014/main" id="{310B8DE1-EC37-4CD0-B37B-12F31C85B6D0}"/>
                </a:ext>
              </a:extLst>
            </p:cNvPr>
            <p:cNvGrpSpPr/>
            <p:nvPr/>
          </p:nvGrpSpPr>
          <p:grpSpPr>
            <a:xfrm>
              <a:off x="0" y="1057523"/>
              <a:ext cx="5083175" cy="887105"/>
              <a:chOff x="13648" y="6824"/>
              <a:chExt cx="1644555" cy="955344"/>
            </a:xfrm>
          </p:grpSpPr>
          <p:sp>
            <p:nvSpPr>
              <p:cNvPr id="17" name="Flecha: pentágono 16">
                <a:extLst>
                  <a:ext uri="{FF2B5EF4-FFF2-40B4-BE49-F238E27FC236}">
                    <a16:creationId xmlns:a16="http://schemas.microsoft.com/office/drawing/2014/main" id="{0AA496D3-D035-4141-8A6B-FA518DB588A7}"/>
                  </a:ext>
                </a:extLst>
              </p:cNvPr>
              <p:cNvSpPr/>
              <p:nvPr/>
            </p:nvSpPr>
            <p:spPr>
              <a:xfrm>
                <a:off x="13648" y="6824"/>
                <a:ext cx="1644555" cy="95534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Cuadro de texto 2">
                <a:extLst>
                  <a:ext uri="{FF2B5EF4-FFF2-40B4-BE49-F238E27FC236}">
                    <a16:creationId xmlns:a16="http://schemas.microsoft.com/office/drawing/2014/main" id="{AE011E5E-817D-4933-9D5F-8D0521D1A87C}"/>
                  </a:ext>
                </a:extLst>
              </p:cNvPr>
              <p:cNvSpPr txBox="1">
                <a:spLocks noChangeArrowheads="1"/>
              </p:cNvSpPr>
              <p:nvPr/>
            </p:nvSpPr>
            <p:spPr bwMode="auto">
              <a:xfrm>
                <a:off x="30216" y="40836"/>
                <a:ext cx="1462865" cy="84984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Un año después (el 29 de enero de 1996) el grupo especial encargado de examinar la diferencia ultimó su informe definitivo. (Para entonces se había asociado al procedimiento el Brasil, que presentó su reclamación en abril de 1996. Examinó ambas reclamaciones el mismo grupo especial.) Los Estados Unidos apelaron. </a:t>
                </a:r>
              </a:p>
              <a:p>
                <a:pP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upo 6">
              <a:extLst>
                <a:ext uri="{FF2B5EF4-FFF2-40B4-BE49-F238E27FC236}">
                  <a16:creationId xmlns:a16="http://schemas.microsoft.com/office/drawing/2014/main" id="{DC5270E1-03F4-46FC-A163-AD2DC1D77FB9}"/>
                </a:ext>
              </a:extLst>
            </p:cNvPr>
            <p:cNvGrpSpPr/>
            <p:nvPr/>
          </p:nvGrpSpPr>
          <p:grpSpPr>
            <a:xfrm>
              <a:off x="0" y="2115047"/>
              <a:ext cx="4974609" cy="675564"/>
              <a:chOff x="13648" y="6824"/>
              <a:chExt cx="1644555" cy="955344"/>
            </a:xfrm>
          </p:grpSpPr>
          <p:sp>
            <p:nvSpPr>
              <p:cNvPr id="15" name="Flecha: pentágono 14">
                <a:extLst>
                  <a:ext uri="{FF2B5EF4-FFF2-40B4-BE49-F238E27FC236}">
                    <a16:creationId xmlns:a16="http://schemas.microsoft.com/office/drawing/2014/main" id="{76ABE735-7FD0-4A5A-B112-83B1A30D406E}"/>
                  </a:ext>
                </a:extLst>
              </p:cNvPr>
              <p:cNvSpPr/>
              <p:nvPr/>
            </p:nvSpPr>
            <p:spPr>
              <a:xfrm>
                <a:off x="13648" y="6824"/>
                <a:ext cx="1644555" cy="95534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Cuadro de texto 2">
                <a:extLst>
                  <a:ext uri="{FF2B5EF4-FFF2-40B4-BE49-F238E27FC236}">
                    <a16:creationId xmlns:a16="http://schemas.microsoft.com/office/drawing/2014/main" id="{30616C1D-0C47-4218-8035-2B89E2AF6B00}"/>
                  </a:ext>
                </a:extLst>
              </p:cNvPr>
              <p:cNvSpPr txBox="1">
                <a:spLocks noChangeArrowheads="1"/>
              </p:cNvSpPr>
              <p:nvPr/>
            </p:nvSpPr>
            <p:spPr bwMode="auto">
              <a:xfrm>
                <a:off x="34107" y="40836"/>
                <a:ext cx="1462865" cy="84984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El Órgano de Apelación elaboró su informe y el Órgano de Solución de Diferencias lo adoptó el 20 de mayo de 1996, un año y cuatro meses después de haberse presentado la primera reclamación.</a:t>
                </a:r>
              </a:p>
              <a:p>
                <a:pP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upo 7">
              <a:extLst>
                <a:ext uri="{FF2B5EF4-FFF2-40B4-BE49-F238E27FC236}">
                  <a16:creationId xmlns:a16="http://schemas.microsoft.com/office/drawing/2014/main" id="{CFD43872-03CE-443B-88DE-72D5603E8C9A}"/>
                </a:ext>
              </a:extLst>
            </p:cNvPr>
            <p:cNvGrpSpPr/>
            <p:nvPr/>
          </p:nvGrpSpPr>
          <p:grpSpPr>
            <a:xfrm>
              <a:off x="0" y="2949934"/>
              <a:ext cx="4974590" cy="675005"/>
              <a:chOff x="13648" y="6824"/>
              <a:chExt cx="1644555" cy="955344"/>
            </a:xfrm>
          </p:grpSpPr>
          <p:sp>
            <p:nvSpPr>
              <p:cNvPr id="13" name="Flecha: pentágono 12">
                <a:extLst>
                  <a:ext uri="{FF2B5EF4-FFF2-40B4-BE49-F238E27FC236}">
                    <a16:creationId xmlns:a16="http://schemas.microsoft.com/office/drawing/2014/main" id="{A708537F-6BDB-433D-8557-D287AAEFA450}"/>
                  </a:ext>
                </a:extLst>
              </p:cNvPr>
              <p:cNvSpPr/>
              <p:nvPr/>
            </p:nvSpPr>
            <p:spPr>
              <a:xfrm>
                <a:off x="13648" y="6824"/>
                <a:ext cx="1644555" cy="95534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Cuadro de texto 2">
                <a:extLst>
                  <a:ext uri="{FF2B5EF4-FFF2-40B4-BE49-F238E27FC236}">
                    <a16:creationId xmlns:a16="http://schemas.microsoft.com/office/drawing/2014/main" id="{2CC0F322-4B28-462A-A588-2F95D27606B7}"/>
                  </a:ext>
                </a:extLst>
              </p:cNvPr>
              <p:cNvSpPr txBox="1">
                <a:spLocks noChangeArrowheads="1"/>
              </p:cNvSpPr>
              <p:nvPr/>
            </p:nvSpPr>
            <p:spPr bwMode="auto">
              <a:xfrm>
                <a:off x="27339" y="31185"/>
                <a:ext cx="1462865" cy="84984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Los Estados Unidos acordaron con Venezuela que modificarían su reglamento en un plazo de 15 meses y el 26 de agosto de 1997 comunicaron al Órgano de Solución de Diferencias que se había firmado un nuevo reglamento el 19 de agosto.</a:t>
                </a:r>
              </a:p>
              <a:p>
                <a:pPr>
                  <a:lnSpc>
                    <a:spcPct val="107000"/>
                  </a:lnSpc>
                  <a:spcAft>
                    <a:spcPts val="80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Cuadro de texto 2">
              <a:extLst>
                <a:ext uri="{FF2B5EF4-FFF2-40B4-BE49-F238E27FC236}">
                  <a16:creationId xmlns:a16="http://schemas.microsoft.com/office/drawing/2014/main" id="{6B408127-CE27-46F1-817B-FD072C4E0323}"/>
                </a:ext>
              </a:extLst>
            </p:cNvPr>
            <p:cNvSpPr txBox="1">
              <a:spLocks noChangeArrowheads="1"/>
            </p:cNvSpPr>
            <p:nvPr/>
          </p:nvSpPr>
          <p:spPr bwMode="auto">
            <a:xfrm>
              <a:off x="4651513" y="0"/>
              <a:ext cx="675005" cy="9348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Inicia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D5B60402-4661-4DCC-B21F-728ADA683EF8}"/>
                </a:ext>
              </a:extLst>
            </p:cNvPr>
            <p:cNvSpPr txBox="1">
              <a:spLocks noChangeArrowheads="1"/>
            </p:cNvSpPr>
            <p:nvPr/>
          </p:nvSpPr>
          <p:spPr bwMode="auto">
            <a:xfrm>
              <a:off x="4651513" y="1041621"/>
              <a:ext cx="675005" cy="907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1 año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 1 mes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2">
              <a:extLst>
                <a:ext uri="{FF2B5EF4-FFF2-40B4-BE49-F238E27FC236}">
                  <a16:creationId xmlns:a16="http://schemas.microsoft.com/office/drawing/2014/main" id="{5CB1EA05-D6BC-49CB-9913-A13A9151781C}"/>
                </a:ext>
              </a:extLst>
            </p:cNvPr>
            <p:cNvSpPr txBox="1">
              <a:spLocks noChangeArrowheads="1"/>
            </p:cNvSpPr>
            <p:nvPr/>
          </p:nvSpPr>
          <p:spPr bwMode="auto">
            <a:xfrm>
              <a:off x="4643562" y="2107095"/>
              <a:ext cx="681990" cy="6813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1 año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4 meses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D463D910-6524-4ECD-B8E6-C2362F94081C}"/>
                </a:ext>
              </a:extLst>
            </p:cNvPr>
            <p:cNvSpPr txBox="1">
              <a:spLocks noChangeArrowheads="1"/>
            </p:cNvSpPr>
            <p:nvPr/>
          </p:nvSpPr>
          <p:spPr bwMode="auto">
            <a:xfrm>
              <a:off x="4659465" y="2946509"/>
              <a:ext cx="681990" cy="675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2 años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7 meses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013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74C23-4E0E-43D8-978C-6BDB5575A504}"/>
              </a:ext>
            </a:extLst>
          </p:cNvPr>
          <p:cNvSpPr>
            <a:spLocks noGrp="1"/>
          </p:cNvSpPr>
          <p:nvPr>
            <p:ph type="title"/>
          </p:nvPr>
        </p:nvSpPr>
        <p:spPr>
          <a:xfrm>
            <a:off x="1468512" y="355787"/>
            <a:ext cx="9603275" cy="965014"/>
          </a:xfrm>
        </p:spPr>
        <p:txBody>
          <a:bodyPr>
            <a:normAutofit fontScale="90000"/>
          </a:bodyPr>
          <a:lstStyle/>
          <a:p>
            <a:pPr algn="ctr"/>
            <a:br>
              <a:rPr lang="es-MX"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4" name="Imagen 3">
            <a:extLst>
              <a:ext uri="{FF2B5EF4-FFF2-40B4-BE49-F238E27FC236}">
                <a16:creationId xmlns:a16="http://schemas.microsoft.com/office/drawing/2014/main" id="{78943859-6E2A-4849-A248-54F7C9B958A6}"/>
              </a:ext>
            </a:extLst>
          </p:cNvPr>
          <p:cNvPicPr>
            <a:picLocks noChangeAspect="1"/>
          </p:cNvPicPr>
          <p:nvPr/>
        </p:nvPicPr>
        <p:blipFill>
          <a:blip r:embed="rId2"/>
          <a:stretch>
            <a:fillRect/>
          </a:stretch>
        </p:blipFill>
        <p:spPr>
          <a:xfrm>
            <a:off x="6085256" y="2055363"/>
            <a:ext cx="6026242" cy="3380237"/>
          </a:xfrm>
          <a:prstGeom prst="rect">
            <a:avLst/>
          </a:prstGeom>
        </p:spPr>
      </p:pic>
      <p:sp>
        <p:nvSpPr>
          <p:cNvPr id="5" name="Título 1">
            <a:extLst>
              <a:ext uri="{FF2B5EF4-FFF2-40B4-BE49-F238E27FC236}">
                <a16:creationId xmlns:a16="http://schemas.microsoft.com/office/drawing/2014/main" id="{0D6E67F0-3DA9-4458-A472-C78685FD606E}"/>
              </a:ext>
            </a:extLst>
          </p:cNvPr>
          <p:cNvSpPr txBox="1">
            <a:spLocks/>
          </p:cNvSpPr>
          <p:nvPr/>
        </p:nvSpPr>
        <p:spPr>
          <a:xfrm>
            <a:off x="1468511" y="711386"/>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MX" dirty="0"/>
              <a:t>solución de diferencias </a:t>
            </a:r>
            <a:br>
              <a:rPr lang="es-MX" dirty="0"/>
            </a:br>
            <a:endParaRPr lang="es-MX" dirty="0"/>
          </a:p>
        </p:txBody>
      </p:sp>
      <p:grpSp>
        <p:nvGrpSpPr>
          <p:cNvPr id="6" name="Grupo 5">
            <a:extLst>
              <a:ext uri="{FF2B5EF4-FFF2-40B4-BE49-F238E27FC236}">
                <a16:creationId xmlns:a16="http://schemas.microsoft.com/office/drawing/2014/main" id="{554C63E7-16E2-44DF-A60B-717BF6A370A9}"/>
              </a:ext>
            </a:extLst>
          </p:cNvPr>
          <p:cNvGrpSpPr/>
          <p:nvPr/>
        </p:nvGrpSpPr>
        <p:grpSpPr>
          <a:xfrm>
            <a:off x="220134" y="2757382"/>
            <a:ext cx="5589147" cy="2339998"/>
            <a:chOff x="0" y="27135"/>
            <a:chExt cx="5060685" cy="1583055"/>
          </a:xfrm>
        </p:grpSpPr>
        <p:sp>
          <p:nvSpPr>
            <p:cNvPr id="7" name="Cuadro de texto 2">
              <a:extLst>
                <a:ext uri="{FF2B5EF4-FFF2-40B4-BE49-F238E27FC236}">
                  <a16:creationId xmlns:a16="http://schemas.microsoft.com/office/drawing/2014/main" id="{58F6694B-645F-4E27-AB0E-2B16D5A46E71}"/>
                </a:ext>
              </a:extLst>
            </p:cNvPr>
            <p:cNvSpPr txBox="1">
              <a:spLocks noChangeArrowheads="1"/>
            </p:cNvSpPr>
            <p:nvPr/>
          </p:nvSpPr>
          <p:spPr bwMode="auto">
            <a:xfrm>
              <a:off x="0" y="34120"/>
              <a:ext cx="1603375" cy="15760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solidFill>
                    <a:srgbClr val="000000"/>
                  </a:solidFill>
                  <a:effectLst/>
                  <a:latin typeface="Museo Sans 300"/>
                  <a:ea typeface="Calibri" panose="020F0502020204030204" pitchFamily="34" charset="0"/>
                  <a:cs typeface="Times New Roman" panose="02020603050405020304" pitchFamily="18" charset="0"/>
                </a:rPr>
                <a:t>La OMC está integrada por 164 Miembros, que representan más del 98% del comercio mundial. Otros 25 países están negociando su adhesión a la Organización.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 de texto 2">
              <a:extLst>
                <a:ext uri="{FF2B5EF4-FFF2-40B4-BE49-F238E27FC236}">
                  <a16:creationId xmlns:a16="http://schemas.microsoft.com/office/drawing/2014/main" id="{7BC8B040-148A-4691-AFA3-7A8F09EB9593}"/>
                </a:ext>
              </a:extLst>
            </p:cNvPr>
            <p:cNvSpPr txBox="1">
              <a:spLocks noChangeArrowheads="1"/>
            </p:cNvSpPr>
            <p:nvPr/>
          </p:nvSpPr>
          <p:spPr bwMode="auto">
            <a:xfrm>
              <a:off x="3143620" y="27135"/>
              <a:ext cx="1917065" cy="1583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solidFill>
                    <a:srgbClr val="000000"/>
                  </a:solidFill>
                  <a:effectLst/>
                  <a:latin typeface="Museo Sans 300"/>
                  <a:ea typeface="Calibri" panose="020F0502020204030204" pitchFamily="34" charset="0"/>
                  <a:cs typeface="Times New Roman" panose="02020603050405020304" pitchFamily="18" charset="0"/>
                </a:rPr>
                <a:t>La solución de diferencias internacionales: desde 1995 se han planteado 612 diferencias ante la OMC, y se han publicado más de 350 fallos.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Flecha: a la derecha 8">
              <a:extLst>
                <a:ext uri="{FF2B5EF4-FFF2-40B4-BE49-F238E27FC236}">
                  <a16:creationId xmlns:a16="http://schemas.microsoft.com/office/drawing/2014/main" id="{4DB29F10-5246-4A8E-AF66-7F237511BA8D}"/>
                </a:ext>
              </a:extLst>
            </p:cNvPr>
            <p:cNvSpPr/>
            <p:nvPr/>
          </p:nvSpPr>
          <p:spPr>
            <a:xfrm>
              <a:off x="1836496" y="615494"/>
              <a:ext cx="1164075" cy="536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0" name="Cuadro de texto 2">
              <a:extLst>
                <a:ext uri="{FF2B5EF4-FFF2-40B4-BE49-F238E27FC236}">
                  <a16:creationId xmlns:a16="http://schemas.microsoft.com/office/drawing/2014/main" id="{BF362044-E6E7-4607-92CE-BE9E34766840}"/>
                </a:ext>
              </a:extLst>
            </p:cNvPr>
            <p:cNvSpPr txBox="1">
              <a:spLocks noChangeArrowheads="1"/>
            </p:cNvSpPr>
            <p:nvPr/>
          </p:nvSpPr>
          <p:spPr bwMode="auto">
            <a:xfrm>
              <a:off x="1603375" y="293855"/>
              <a:ext cx="1164075" cy="3752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Siendo una de sus principales actividades</a:t>
              </a:r>
            </a:p>
          </p:txBody>
        </p:sp>
      </p:grpSp>
    </p:spTree>
    <p:extLst>
      <p:ext uri="{BB962C8B-B14F-4D97-AF65-F5344CB8AC3E}">
        <p14:creationId xmlns:p14="http://schemas.microsoft.com/office/powerpoint/2010/main" val="87492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2D675-C61A-45B8-901B-8C1C449ABDF0}"/>
              </a:ext>
            </a:extLst>
          </p:cNvPr>
          <p:cNvSpPr>
            <a:spLocks noGrp="1"/>
          </p:cNvSpPr>
          <p:nvPr>
            <p:ph type="title"/>
          </p:nvPr>
        </p:nvSpPr>
        <p:spPr/>
        <p:txBody>
          <a:bodyPr/>
          <a:lstStyle/>
          <a:p>
            <a:r>
              <a:rPr lang="es-MX" dirty="0"/>
              <a:t>Bloques Económicos </a:t>
            </a:r>
          </a:p>
        </p:txBody>
      </p:sp>
      <p:grpSp>
        <p:nvGrpSpPr>
          <p:cNvPr id="4" name="Grupo 3">
            <a:extLst>
              <a:ext uri="{FF2B5EF4-FFF2-40B4-BE49-F238E27FC236}">
                <a16:creationId xmlns:a16="http://schemas.microsoft.com/office/drawing/2014/main" id="{03DA573B-4BAA-497D-AF82-B0D6842B9590}"/>
              </a:ext>
            </a:extLst>
          </p:cNvPr>
          <p:cNvGrpSpPr/>
          <p:nvPr/>
        </p:nvGrpSpPr>
        <p:grpSpPr>
          <a:xfrm>
            <a:off x="2824163" y="1860775"/>
            <a:ext cx="6858106" cy="4221634"/>
            <a:chOff x="0" y="0"/>
            <a:chExt cx="5554487" cy="3295441"/>
          </a:xfrm>
        </p:grpSpPr>
        <p:sp>
          <p:nvSpPr>
            <p:cNvPr id="5" name="Cuadro de texto 2">
              <a:extLst>
                <a:ext uri="{FF2B5EF4-FFF2-40B4-BE49-F238E27FC236}">
                  <a16:creationId xmlns:a16="http://schemas.microsoft.com/office/drawing/2014/main" id="{5C5241A8-8BFB-4DD9-96FF-913928A7A2C8}"/>
                </a:ext>
              </a:extLst>
            </p:cNvPr>
            <p:cNvSpPr txBox="1">
              <a:spLocks noChangeArrowheads="1"/>
            </p:cNvSpPr>
            <p:nvPr/>
          </p:nvSpPr>
          <p:spPr bwMode="auto">
            <a:xfrm>
              <a:off x="0" y="730155"/>
              <a:ext cx="5506720" cy="450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Para participar de la globalización, los países han tenido que desarrollar procesos de integración</a:t>
              </a: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Cuadro de texto 2">
              <a:extLst>
                <a:ext uri="{FF2B5EF4-FFF2-40B4-BE49-F238E27FC236}">
                  <a16:creationId xmlns:a16="http://schemas.microsoft.com/office/drawing/2014/main" id="{104B65A2-A7CD-40D0-BBF3-5BAA35D9CFA4}"/>
                </a:ext>
              </a:extLst>
            </p:cNvPr>
            <p:cNvSpPr txBox="1">
              <a:spLocks noChangeArrowheads="1"/>
            </p:cNvSpPr>
            <p:nvPr/>
          </p:nvSpPr>
          <p:spPr bwMode="auto">
            <a:xfrm>
              <a:off x="0" y="2429301"/>
              <a:ext cx="5506720" cy="8661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Balassa, economista húngaro señala que “Los procesos de integración tienen lugar de forma parcial, es decir, implicando un número de países normalmente reducidos. Se dice entonces, que asistimos a un proceso de regionalización, especialmente cuando los avances de la integración afectan a países de un mismo ámbito geográfico”</a:t>
              </a:r>
            </a:p>
            <a:p>
              <a:pPr algn="just">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Cuadro de texto 2">
              <a:extLst>
                <a:ext uri="{FF2B5EF4-FFF2-40B4-BE49-F238E27FC236}">
                  <a16:creationId xmlns:a16="http://schemas.microsoft.com/office/drawing/2014/main" id="{A3A58A35-6AF6-491A-B451-CACFE848F30F}"/>
                </a:ext>
              </a:extLst>
            </p:cNvPr>
            <p:cNvSpPr txBox="1">
              <a:spLocks noChangeArrowheads="1"/>
            </p:cNvSpPr>
            <p:nvPr/>
          </p:nvSpPr>
          <p:spPr bwMode="auto">
            <a:xfrm>
              <a:off x="47767" y="1487606"/>
              <a:ext cx="5506720" cy="641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integración regional es una de las tendencias de la economía mundial, dicha integración apunta a la conformación de bloques económicos y comerciales que permiten con mayor libertad la circulación de bienes y servicios.</a:t>
              </a:r>
            </a:p>
            <a:p>
              <a:pPr algn="just">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 de texto 2">
              <a:extLst>
                <a:ext uri="{FF2B5EF4-FFF2-40B4-BE49-F238E27FC236}">
                  <a16:creationId xmlns:a16="http://schemas.microsoft.com/office/drawing/2014/main" id="{5C29BA06-E4E0-4E91-AC25-827605FBF695}"/>
                </a:ext>
              </a:extLst>
            </p:cNvPr>
            <p:cNvSpPr txBox="1">
              <a:spLocks noChangeArrowheads="1"/>
            </p:cNvSpPr>
            <p:nvPr/>
          </p:nvSpPr>
          <p:spPr bwMode="auto">
            <a:xfrm>
              <a:off x="1705970" y="0"/>
              <a:ext cx="2222500" cy="2440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Bloques Económicos</a:t>
              </a:r>
            </a:p>
          </p:txBody>
        </p:sp>
        <p:sp>
          <p:nvSpPr>
            <p:cNvPr id="9" name="Flecha: hacia abajo 8">
              <a:extLst>
                <a:ext uri="{FF2B5EF4-FFF2-40B4-BE49-F238E27FC236}">
                  <a16:creationId xmlns:a16="http://schemas.microsoft.com/office/drawing/2014/main" id="{2B74DFC7-C34A-416F-AA15-DE02F853B1EB}"/>
                </a:ext>
              </a:extLst>
            </p:cNvPr>
            <p:cNvSpPr/>
            <p:nvPr/>
          </p:nvSpPr>
          <p:spPr>
            <a:xfrm>
              <a:off x="2734955" y="409433"/>
              <a:ext cx="259307" cy="286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es-MX"/>
            </a:p>
          </p:txBody>
        </p:sp>
        <p:sp>
          <p:nvSpPr>
            <p:cNvPr id="10" name="Flecha: hacia abajo 9">
              <a:extLst>
                <a:ext uri="{FF2B5EF4-FFF2-40B4-BE49-F238E27FC236}">
                  <a16:creationId xmlns:a16="http://schemas.microsoft.com/office/drawing/2014/main" id="{5FBEBAC7-660C-42BB-8287-F31B023DB0CC}"/>
                </a:ext>
              </a:extLst>
            </p:cNvPr>
            <p:cNvSpPr/>
            <p:nvPr/>
          </p:nvSpPr>
          <p:spPr>
            <a:xfrm>
              <a:off x="2748602" y="1180531"/>
              <a:ext cx="259307" cy="286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es-MX"/>
            </a:p>
          </p:txBody>
        </p:sp>
        <p:sp>
          <p:nvSpPr>
            <p:cNvPr id="11" name="Flecha: hacia abajo 10">
              <a:extLst>
                <a:ext uri="{FF2B5EF4-FFF2-40B4-BE49-F238E27FC236}">
                  <a16:creationId xmlns:a16="http://schemas.microsoft.com/office/drawing/2014/main" id="{99919790-B83A-48ED-A24F-4A360935F689}"/>
                </a:ext>
              </a:extLst>
            </p:cNvPr>
            <p:cNvSpPr/>
            <p:nvPr/>
          </p:nvSpPr>
          <p:spPr>
            <a:xfrm>
              <a:off x="2734955" y="2129050"/>
              <a:ext cx="259307" cy="286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es-MX"/>
            </a:p>
          </p:txBody>
        </p:sp>
      </p:grpSp>
    </p:spTree>
    <p:extLst>
      <p:ext uri="{BB962C8B-B14F-4D97-AF65-F5344CB8AC3E}">
        <p14:creationId xmlns:p14="http://schemas.microsoft.com/office/powerpoint/2010/main" val="39477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C5E29-F7BE-49CC-B91A-134D5156AAA2}"/>
              </a:ext>
            </a:extLst>
          </p:cNvPr>
          <p:cNvSpPr>
            <a:spLocks noGrp="1"/>
          </p:cNvSpPr>
          <p:nvPr>
            <p:ph type="title"/>
          </p:nvPr>
        </p:nvSpPr>
        <p:spPr>
          <a:xfrm>
            <a:off x="583162" y="161052"/>
            <a:ext cx="9603275" cy="1049235"/>
          </a:xfrm>
        </p:spPr>
        <p:txBody>
          <a:bodyPr/>
          <a:lstStyle/>
          <a:p>
            <a:r>
              <a:rPr lang="es-MX" dirty="0"/>
              <a:t>Bloques Económicos</a:t>
            </a:r>
          </a:p>
        </p:txBody>
      </p:sp>
      <p:graphicFrame>
        <p:nvGraphicFramePr>
          <p:cNvPr id="4" name="Marcador de contenido 3">
            <a:extLst>
              <a:ext uri="{FF2B5EF4-FFF2-40B4-BE49-F238E27FC236}">
                <a16:creationId xmlns:a16="http://schemas.microsoft.com/office/drawing/2014/main" id="{77974661-6B68-45B8-A135-D10848D7E3E6}"/>
              </a:ext>
            </a:extLst>
          </p:cNvPr>
          <p:cNvGraphicFramePr>
            <a:graphicFrameLocks noGrp="1"/>
          </p:cNvGraphicFramePr>
          <p:nvPr>
            <p:ph idx="1"/>
            <p:extLst>
              <p:ext uri="{D42A27DB-BD31-4B8C-83A1-F6EECF244321}">
                <p14:modId xmlns:p14="http://schemas.microsoft.com/office/powerpoint/2010/main" val="3253448941"/>
              </p:ext>
            </p:extLst>
          </p:nvPr>
        </p:nvGraphicFramePr>
        <p:xfrm>
          <a:off x="1254372" y="934605"/>
          <a:ext cx="9683255" cy="5155619"/>
        </p:xfrm>
        <a:graphic>
          <a:graphicData uri="http://schemas.openxmlformats.org/drawingml/2006/table">
            <a:tbl>
              <a:tblPr firstRow="1" firstCol="1" bandRow="1">
                <a:tableStyleId>{5C22544A-7EE6-4342-B048-85BDC9FD1C3A}</a:tableStyleId>
              </a:tblPr>
              <a:tblGrid>
                <a:gridCol w="2171820">
                  <a:extLst>
                    <a:ext uri="{9D8B030D-6E8A-4147-A177-3AD203B41FA5}">
                      <a16:colId xmlns:a16="http://schemas.microsoft.com/office/drawing/2014/main" val="2226198900"/>
                    </a:ext>
                  </a:extLst>
                </a:gridCol>
                <a:gridCol w="4434686">
                  <a:extLst>
                    <a:ext uri="{9D8B030D-6E8A-4147-A177-3AD203B41FA5}">
                      <a16:colId xmlns:a16="http://schemas.microsoft.com/office/drawing/2014/main" val="3242778422"/>
                    </a:ext>
                  </a:extLst>
                </a:gridCol>
                <a:gridCol w="3076749">
                  <a:extLst>
                    <a:ext uri="{9D8B030D-6E8A-4147-A177-3AD203B41FA5}">
                      <a16:colId xmlns:a16="http://schemas.microsoft.com/office/drawing/2014/main" val="2280807233"/>
                    </a:ext>
                  </a:extLst>
                </a:gridCol>
              </a:tblGrid>
              <a:tr h="0">
                <a:tc gridSpan="3">
                  <a:txBody>
                    <a:bodyPr/>
                    <a:lstStyle/>
                    <a:p>
                      <a:pPr algn="ctr">
                        <a:lnSpc>
                          <a:spcPct val="107000"/>
                        </a:lnSpc>
                        <a:spcAft>
                          <a:spcPts val="800"/>
                        </a:spcAft>
                      </a:pPr>
                      <a:r>
                        <a:rPr lang="es-MX" sz="1600" dirty="0">
                          <a:effectLst/>
                        </a:rPr>
                        <a:t>Integración económica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29355100"/>
                  </a:ext>
                </a:extLst>
              </a:tr>
              <a:tr h="795137">
                <a:tc>
                  <a:txBody>
                    <a:bodyPr/>
                    <a:lstStyle/>
                    <a:p>
                      <a:pPr>
                        <a:lnSpc>
                          <a:spcPct val="107000"/>
                        </a:lnSpc>
                        <a:spcAft>
                          <a:spcPts val="800"/>
                        </a:spcAft>
                      </a:pPr>
                      <a:r>
                        <a:rPr lang="es-MX" sz="1400" dirty="0">
                          <a:effectLst/>
                        </a:rPr>
                        <a:t>1.- Acuerdo preferencial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Consiste en un pacto de reducción mutua de aranceles entre dos o más países.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a:effectLst/>
                        </a:rPr>
                        <a:t>La Unión Europea fue uno de los pioneros a la hora de establecer estos acuerdos preferenciales en el año 1971.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extLst>
                  <a:ext uri="{0D108BD9-81ED-4DB2-BD59-A6C34878D82A}">
                    <a16:rowId xmlns:a16="http://schemas.microsoft.com/office/drawing/2014/main" val="50153648"/>
                  </a:ext>
                </a:extLst>
              </a:tr>
              <a:tr h="824466">
                <a:tc>
                  <a:txBody>
                    <a:bodyPr/>
                    <a:lstStyle/>
                    <a:p>
                      <a:pPr>
                        <a:lnSpc>
                          <a:spcPct val="107000"/>
                        </a:lnSpc>
                        <a:spcAft>
                          <a:spcPts val="800"/>
                        </a:spcAft>
                      </a:pPr>
                      <a:r>
                        <a:rPr lang="es-MX" sz="1400">
                          <a:effectLst/>
                        </a:rPr>
                        <a:t>2.- Área de libre comercio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Es un espacio geográfico donde se ha realizado un tratado comercial entre dos o más países. Este se centra en la eliminación de las barreras comerciales.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a:effectLst/>
                        </a:rPr>
                        <a:t>T-MEC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extLst>
                  <a:ext uri="{0D108BD9-81ED-4DB2-BD59-A6C34878D82A}">
                    <a16:rowId xmlns:a16="http://schemas.microsoft.com/office/drawing/2014/main" val="2359818947"/>
                  </a:ext>
                </a:extLst>
              </a:tr>
              <a:tr h="824398">
                <a:tc>
                  <a:txBody>
                    <a:bodyPr/>
                    <a:lstStyle/>
                    <a:p>
                      <a:pPr>
                        <a:lnSpc>
                          <a:spcPct val="107000"/>
                        </a:lnSpc>
                        <a:spcAft>
                          <a:spcPts val="800"/>
                        </a:spcAft>
                      </a:pPr>
                      <a:r>
                        <a:rPr lang="es-MX" sz="1400">
                          <a:effectLst/>
                        </a:rPr>
                        <a:t>3.- Unión Aduanera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Es el acuerdo que elimina totalmente los aranceles entre los países miembros y establece una política comercial exterior común.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1500"/>
                        </a:spcAft>
                      </a:pPr>
                      <a:r>
                        <a:rPr lang="es-MX" sz="1400" dirty="0">
                          <a:effectLst/>
                        </a:rPr>
                        <a:t>Unión Aduanera de África Meridional (SACU), que incluye a Botswana; Eswatini; Lesotho; Namibia; Sudáfrica</a:t>
                      </a:r>
                      <a:r>
                        <a:rPr lang="es-MX" sz="1600" dirty="0">
                          <a:effectLst/>
                          <a:latin typeface="Calibri" panose="020F0502020204030204" pitchFamily="34" charset="0"/>
                          <a:cs typeface="Times New Roman" panose="02020603050405020304" pitchFamily="18" charset="0"/>
                        </a:rPr>
                        <a:t>.</a:t>
                      </a:r>
                      <a:endParaRPr lang="es-MX" sz="1600" dirty="0">
                        <a:effectLst/>
                      </a:endParaRPr>
                    </a:p>
                  </a:txBody>
                  <a:tcPr marL="55900" marR="55900" marT="0" marB="0"/>
                </a:tc>
                <a:extLst>
                  <a:ext uri="{0D108BD9-81ED-4DB2-BD59-A6C34878D82A}">
                    <a16:rowId xmlns:a16="http://schemas.microsoft.com/office/drawing/2014/main" val="1620919559"/>
                  </a:ext>
                </a:extLst>
              </a:tr>
              <a:tr h="742902">
                <a:tc>
                  <a:txBody>
                    <a:bodyPr/>
                    <a:lstStyle/>
                    <a:p>
                      <a:pPr>
                        <a:lnSpc>
                          <a:spcPct val="107000"/>
                        </a:lnSpc>
                        <a:spcAft>
                          <a:spcPts val="800"/>
                        </a:spcAft>
                      </a:pPr>
                      <a:r>
                        <a:rPr lang="es-MX" sz="1400" dirty="0">
                          <a:effectLst/>
                        </a:rPr>
                        <a:t>4.- Mercado común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Es un acuerdo entre dos o más países con el fin de asegurar la libre circulación e intercambio de bienes, servicios y factores de producción entre sus fronteras.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Mercosur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extLst>
                  <a:ext uri="{0D108BD9-81ED-4DB2-BD59-A6C34878D82A}">
                    <a16:rowId xmlns:a16="http://schemas.microsoft.com/office/drawing/2014/main" val="4135224727"/>
                  </a:ext>
                </a:extLst>
              </a:tr>
              <a:tr h="963236">
                <a:tc>
                  <a:txBody>
                    <a:bodyPr/>
                    <a:lstStyle/>
                    <a:p>
                      <a:pPr>
                        <a:lnSpc>
                          <a:spcPct val="107000"/>
                        </a:lnSpc>
                        <a:spcAft>
                          <a:spcPts val="800"/>
                        </a:spcAft>
                      </a:pPr>
                      <a:r>
                        <a:rPr lang="es-MX" sz="1400">
                          <a:effectLst/>
                        </a:rPr>
                        <a:t>5.- Unión monetaria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La unión monetaria es la situación en la que dos o más países comparten una misma moneda. Los países partícipes comparten una política monetaria común y coordinación en políticas fiscales.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1500"/>
                        </a:spcAft>
                      </a:pPr>
                      <a:r>
                        <a:rPr lang="es-MX" sz="1400" dirty="0">
                          <a:effectLst/>
                        </a:rPr>
                        <a:t>Unión Europea</a:t>
                      </a:r>
                      <a:endParaRPr lang="es-MX" sz="1600" dirty="0">
                        <a:effectLst/>
                      </a:endParaRPr>
                    </a:p>
                    <a:p>
                      <a:pPr>
                        <a:lnSpc>
                          <a:spcPct val="107000"/>
                        </a:lnSpc>
                        <a:spcAft>
                          <a:spcPts val="800"/>
                        </a:spcAft>
                      </a:pPr>
                      <a:r>
                        <a:rPr lang="es-MX" sz="14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extLst>
                  <a:ext uri="{0D108BD9-81ED-4DB2-BD59-A6C34878D82A}">
                    <a16:rowId xmlns:a16="http://schemas.microsoft.com/office/drawing/2014/main" val="3718590708"/>
                  </a:ext>
                </a:extLst>
              </a:tr>
              <a:tr h="757258">
                <a:tc>
                  <a:txBody>
                    <a:bodyPr/>
                    <a:lstStyle/>
                    <a:p>
                      <a:pPr>
                        <a:lnSpc>
                          <a:spcPct val="107000"/>
                        </a:lnSpc>
                        <a:spcAft>
                          <a:spcPts val="800"/>
                        </a:spcAft>
                      </a:pPr>
                      <a:r>
                        <a:rPr lang="es-MX" sz="1400">
                          <a:effectLst/>
                        </a:rPr>
                        <a:t>6.- Unión económica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400" dirty="0">
                          <a:effectLst/>
                        </a:rPr>
                        <a:t>Supone una total coordinación entre las políticas económicas de los países miembros.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tc>
                  <a:txBody>
                    <a:bodyPr/>
                    <a:lstStyle/>
                    <a:p>
                      <a:pPr>
                        <a:lnSpc>
                          <a:spcPct val="107000"/>
                        </a:lnSpc>
                        <a:spcAft>
                          <a:spcPts val="800"/>
                        </a:spcAft>
                      </a:pPr>
                      <a:r>
                        <a:rPr lang="es-MX" sz="16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900" marR="55900" marT="0" marB="0"/>
                </a:tc>
                <a:extLst>
                  <a:ext uri="{0D108BD9-81ED-4DB2-BD59-A6C34878D82A}">
                    <a16:rowId xmlns:a16="http://schemas.microsoft.com/office/drawing/2014/main" val="2144998889"/>
                  </a:ext>
                </a:extLst>
              </a:tr>
            </a:tbl>
          </a:graphicData>
        </a:graphic>
      </p:graphicFrame>
    </p:spTree>
    <p:extLst>
      <p:ext uri="{BB962C8B-B14F-4D97-AF65-F5344CB8AC3E}">
        <p14:creationId xmlns:p14="http://schemas.microsoft.com/office/powerpoint/2010/main" val="1716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7234B-D247-487F-AB9C-17F6F0CF4DCA}"/>
              </a:ext>
            </a:extLst>
          </p:cNvPr>
          <p:cNvSpPr>
            <a:spLocks noGrp="1"/>
          </p:cNvSpPr>
          <p:nvPr>
            <p:ph type="title"/>
          </p:nvPr>
        </p:nvSpPr>
        <p:spPr/>
        <p:txBody>
          <a:bodyPr/>
          <a:lstStyle/>
          <a:p>
            <a:r>
              <a:rPr lang="es-MX" dirty="0"/>
              <a:t>Bloques Económicos</a:t>
            </a:r>
          </a:p>
        </p:txBody>
      </p:sp>
      <p:pic>
        <p:nvPicPr>
          <p:cNvPr id="4" name="Marcador de contenido 3">
            <a:extLst>
              <a:ext uri="{FF2B5EF4-FFF2-40B4-BE49-F238E27FC236}">
                <a16:creationId xmlns:a16="http://schemas.microsoft.com/office/drawing/2014/main" id="{8D79B070-9CB9-4E20-9DB8-AB75B42B12BC}"/>
              </a:ext>
            </a:extLst>
          </p:cNvPr>
          <p:cNvPicPr>
            <a:picLocks noGrp="1" noChangeAspect="1"/>
          </p:cNvPicPr>
          <p:nvPr>
            <p:ph idx="1"/>
          </p:nvPr>
        </p:nvPicPr>
        <p:blipFill rotWithShape="1">
          <a:blip r:embed="rId2"/>
          <a:srcRect l="17752" t="27675" r="18893" b="9198"/>
          <a:stretch/>
        </p:blipFill>
        <p:spPr bwMode="auto">
          <a:xfrm>
            <a:off x="2362200" y="1864500"/>
            <a:ext cx="7632700" cy="4277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13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E33CF-F712-4940-8A39-3764ED60CE42}"/>
              </a:ext>
            </a:extLst>
          </p:cNvPr>
          <p:cNvSpPr>
            <a:spLocks noGrp="1"/>
          </p:cNvSpPr>
          <p:nvPr>
            <p:ph type="title"/>
          </p:nvPr>
        </p:nvSpPr>
        <p:spPr/>
        <p:txBody>
          <a:bodyPr/>
          <a:lstStyle/>
          <a:p>
            <a:r>
              <a:rPr lang="es-MX" dirty="0"/>
              <a:t>Bloques Económicos</a:t>
            </a:r>
          </a:p>
        </p:txBody>
      </p:sp>
      <p:pic>
        <p:nvPicPr>
          <p:cNvPr id="4" name="Marcador de contenido 3">
            <a:extLst>
              <a:ext uri="{FF2B5EF4-FFF2-40B4-BE49-F238E27FC236}">
                <a16:creationId xmlns:a16="http://schemas.microsoft.com/office/drawing/2014/main" id="{13C65AE7-AB7B-43A5-94F0-F211444C836D}"/>
              </a:ext>
            </a:extLst>
          </p:cNvPr>
          <p:cNvPicPr>
            <a:picLocks noGrp="1" noChangeAspect="1"/>
          </p:cNvPicPr>
          <p:nvPr>
            <p:ph idx="1"/>
          </p:nvPr>
        </p:nvPicPr>
        <p:blipFill rotWithShape="1">
          <a:blip r:embed="rId2"/>
          <a:srcRect l="13375" t="17078" r="14391" b="11142"/>
          <a:stretch/>
        </p:blipFill>
        <p:spPr bwMode="auto">
          <a:xfrm>
            <a:off x="2416212" y="1853753"/>
            <a:ext cx="7619765" cy="4259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226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4BD12-0F93-4AC7-BA4A-42E1FCC5D67C}"/>
              </a:ext>
            </a:extLst>
          </p:cNvPr>
          <p:cNvSpPr>
            <a:spLocks noGrp="1"/>
          </p:cNvSpPr>
          <p:nvPr>
            <p:ph type="title"/>
          </p:nvPr>
        </p:nvSpPr>
        <p:spPr/>
        <p:txBody>
          <a:bodyPr/>
          <a:lstStyle/>
          <a:p>
            <a:r>
              <a:rPr lang="es-MX" dirty="0"/>
              <a:t>Bloques Económicos</a:t>
            </a:r>
          </a:p>
        </p:txBody>
      </p:sp>
      <p:pic>
        <p:nvPicPr>
          <p:cNvPr id="4" name="Marcador de contenido 3">
            <a:extLst>
              <a:ext uri="{FF2B5EF4-FFF2-40B4-BE49-F238E27FC236}">
                <a16:creationId xmlns:a16="http://schemas.microsoft.com/office/drawing/2014/main" id="{F0CD6F8E-1EFB-40FD-A389-C7732A3B7930}"/>
              </a:ext>
            </a:extLst>
          </p:cNvPr>
          <p:cNvPicPr>
            <a:picLocks noGrp="1" noChangeAspect="1"/>
          </p:cNvPicPr>
          <p:nvPr>
            <p:ph idx="1"/>
          </p:nvPr>
        </p:nvPicPr>
        <p:blipFill rotWithShape="1">
          <a:blip r:embed="rId2"/>
          <a:srcRect l="13375" t="17294" r="14148" b="11575"/>
          <a:stretch/>
        </p:blipFill>
        <p:spPr bwMode="auto">
          <a:xfrm>
            <a:off x="2224102" y="1853753"/>
            <a:ext cx="7699819" cy="4250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763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CF61F-A33D-4158-A6E6-820774BF24DD}"/>
              </a:ext>
            </a:extLst>
          </p:cNvPr>
          <p:cNvSpPr>
            <a:spLocks noGrp="1"/>
          </p:cNvSpPr>
          <p:nvPr>
            <p:ph type="title"/>
          </p:nvPr>
        </p:nvSpPr>
        <p:spPr/>
        <p:txBody>
          <a:bodyPr/>
          <a:lstStyle/>
          <a:p>
            <a:r>
              <a:rPr lang="es-MX" dirty="0"/>
              <a:t>Bloques Económicos</a:t>
            </a:r>
          </a:p>
        </p:txBody>
      </p:sp>
      <p:pic>
        <p:nvPicPr>
          <p:cNvPr id="4" name="Marcador de contenido 3">
            <a:extLst>
              <a:ext uri="{FF2B5EF4-FFF2-40B4-BE49-F238E27FC236}">
                <a16:creationId xmlns:a16="http://schemas.microsoft.com/office/drawing/2014/main" id="{4CC17E0F-3716-45F5-94CC-DB79C6A58444}"/>
              </a:ext>
            </a:extLst>
          </p:cNvPr>
          <p:cNvPicPr>
            <a:picLocks noGrp="1" noChangeAspect="1"/>
          </p:cNvPicPr>
          <p:nvPr>
            <p:ph idx="1"/>
          </p:nvPr>
        </p:nvPicPr>
        <p:blipFill rotWithShape="1">
          <a:blip r:embed="rId2"/>
          <a:srcRect l="13619" t="17511" r="14876" b="11573"/>
          <a:stretch/>
        </p:blipFill>
        <p:spPr bwMode="auto">
          <a:xfrm>
            <a:off x="2302573" y="1853754"/>
            <a:ext cx="7671160" cy="4279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088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FE45-C6FB-4769-9661-B438AF03772D}"/>
              </a:ext>
            </a:extLst>
          </p:cNvPr>
          <p:cNvSpPr>
            <a:spLocks noGrp="1"/>
          </p:cNvSpPr>
          <p:nvPr>
            <p:ph type="title"/>
          </p:nvPr>
        </p:nvSpPr>
        <p:spPr/>
        <p:txBody>
          <a:bodyPr/>
          <a:lstStyle/>
          <a:p>
            <a:r>
              <a:rPr lang="es-MX" sz="2400" b="1" dirty="0"/>
              <a:t>5.1 La Organización Mundial del Comercio (OMC) los bloques y los tratados comerciales</a:t>
            </a:r>
            <a:endParaRPr lang="es-MX" b="1" dirty="0"/>
          </a:p>
        </p:txBody>
      </p:sp>
      <p:grpSp>
        <p:nvGrpSpPr>
          <p:cNvPr id="20" name="Grupo 19">
            <a:extLst>
              <a:ext uri="{FF2B5EF4-FFF2-40B4-BE49-F238E27FC236}">
                <a16:creationId xmlns:a16="http://schemas.microsoft.com/office/drawing/2014/main" id="{9BDFF7B0-F65B-4BC0-90B5-A40BDEAFA7E1}"/>
              </a:ext>
            </a:extLst>
          </p:cNvPr>
          <p:cNvGrpSpPr/>
          <p:nvPr/>
        </p:nvGrpSpPr>
        <p:grpSpPr>
          <a:xfrm>
            <a:off x="947056" y="2024742"/>
            <a:ext cx="10567611" cy="4028739"/>
            <a:chOff x="0" y="0"/>
            <a:chExt cx="5597553" cy="4643562"/>
          </a:xfrm>
        </p:grpSpPr>
        <p:sp>
          <p:nvSpPr>
            <p:cNvPr id="21" name="Cuadro de texto 2">
              <a:extLst>
                <a:ext uri="{FF2B5EF4-FFF2-40B4-BE49-F238E27FC236}">
                  <a16:creationId xmlns:a16="http://schemas.microsoft.com/office/drawing/2014/main" id="{5E363527-7E44-49DC-9A9D-0D96A3F9DD3A}"/>
                </a:ext>
              </a:extLst>
            </p:cNvPr>
            <p:cNvSpPr txBox="1">
              <a:spLocks noChangeArrowheads="1"/>
            </p:cNvSpPr>
            <p:nvPr/>
          </p:nvSpPr>
          <p:spPr bwMode="auto">
            <a:xfrm>
              <a:off x="0" y="1796995"/>
              <a:ext cx="1335405" cy="10013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Comercio internacional posterior a la Segunda Guerra Mundial</a:t>
              </a:r>
            </a:p>
          </p:txBody>
        </p:sp>
        <p:sp>
          <p:nvSpPr>
            <p:cNvPr id="22" name="Cuadro de texto 2">
              <a:extLst>
                <a:ext uri="{FF2B5EF4-FFF2-40B4-BE49-F238E27FC236}">
                  <a16:creationId xmlns:a16="http://schemas.microsoft.com/office/drawing/2014/main" id="{CFA51B1C-024C-4426-936E-3B4010308603}"/>
                </a:ext>
              </a:extLst>
            </p:cNvPr>
            <p:cNvSpPr txBox="1">
              <a:spLocks noChangeArrowheads="1"/>
            </p:cNvSpPr>
            <p:nvPr/>
          </p:nvSpPr>
          <p:spPr bwMode="auto">
            <a:xfrm>
              <a:off x="1741300" y="604128"/>
              <a:ext cx="1741170" cy="5562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Opta por la liberalización gradual del comercio.</a:t>
              </a:r>
            </a:p>
          </p:txBody>
        </p:sp>
        <p:sp>
          <p:nvSpPr>
            <p:cNvPr id="23" name="Cuadro de texto 2">
              <a:extLst>
                <a:ext uri="{FF2B5EF4-FFF2-40B4-BE49-F238E27FC236}">
                  <a16:creationId xmlns:a16="http://schemas.microsoft.com/office/drawing/2014/main" id="{04BEF6CA-FD54-4207-A379-FA8978549D59}"/>
                </a:ext>
              </a:extLst>
            </p:cNvPr>
            <p:cNvSpPr txBox="1">
              <a:spLocks noChangeArrowheads="1"/>
            </p:cNvSpPr>
            <p:nvPr/>
          </p:nvSpPr>
          <p:spPr bwMode="auto">
            <a:xfrm>
              <a:off x="3848432" y="87464"/>
              <a:ext cx="1741170" cy="5003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Lograr niveles superiores de vida.</a:t>
              </a:r>
            </a:p>
          </p:txBody>
        </p:sp>
        <p:sp>
          <p:nvSpPr>
            <p:cNvPr id="24" name="Cuadro de texto 2">
              <a:extLst>
                <a:ext uri="{FF2B5EF4-FFF2-40B4-BE49-F238E27FC236}">
                  <a16:creationId xmlns:a16="http://schemas.microsoft.com/office/drawing/2014/main" id="{D270923F-11F0-47ED-AFBA-1720B4DB646B}"/>
                </a:ext>
              </a:extLst>
            </p:cNvPr>
            <p:cNvSpPr txBox="1">
              <a:spLocks noChangeArrowheads="1"/>
            </p:cNvSpPr>
            <p:nvPr/>
          </p:nvSpPr>
          <p:spPr bwMode="auto">
            <a:xfrm>
              <a:off x="3856383" y="1051825"/>
              <a:ext cx="1741170" cy="3485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Incrementar el empleo.</a:t>
              </a:r>
            </a:p>
          </p:txBody>
        </p:sp>
        <p:sp>
          <p:nvSpPr>
            <p:cNvPr id="25" name="Cuadro de texto 2">
              <a:extLst>
                <a:ext uri="{FF2B5EF4-FFF2-40B4-BE49-F238E27FC236}">
                  <a16:creationId xmlns:a16="http://schemas.microsoft.com/office/drawing/2014/main" id="{4998714A-8755-441E-942C-160BD993FBD7}"/>
                </a:ext>
              </a:extLst>
            </p:cNvPr>
            <p:cNvSpPr txBox="1">
              <a:spLocks noChangeArrowheads="1"/>
            </p:cNvSpPr>
            <p:nvPr/>
          </p:nvSpPr>
          <p:spPr bwMode="auto">
            <a:xfrm>
              <a:off x="1824773" y="2904497"/>
              <a:ext cx="1741170" cy="675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Inician las negociaciones multilaterales de los países Aliados.</a:t>
              </a:r>
            </a:p>
          </p:txBody>
        </p:sp>
        <p:sp>
          <p:nvSpPr>
            <p:cNvPr id="26" name="Cuadro de texto 2">
              <a:extLst>
                <a:ext uri="{FF2B5EF4-FFF2-40B4-BE49-F238E27FC236}">
                  <a16:creationId xmlns:a16="http://schemas.microsoft.com/office/drawing/2014/main" id="{CA25490B-0CA0-4EA9-90ED-1B99C4BAC25A}"/>
                </a:ext>
              </a:extLst>
            </p:cNvPr>
            <p:cNvSpPr txBox="1">
              <a:spLocks noChangeArrowheads="1"/>
            </p:cNvSpPr>
            <p:nvPr/>
          </p:nvSpPr>
          <p:spPr bwMode="auto">
            <a:xfrm>
              <a:off x="3856383" y="1908313"/>
              <a:ext cx="1741170" cy="795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Surge la pretensión de crear la “Organización Internacional del Comercio”</a:t>
              </a:r>
            </a:p>
          </p:txBody>
        </p:sp>
        <p:sp>
          <p:nvSpPr>
            <p:cNvPr id="27" name="Cuadro de texto 2">
              <a:extLst>
                <a:ext uri="{FF2B5EF4-FFF2-40B4-BE49-F238E27FC236}">
                  <a16:creationId xmlns:a16="http://schemas.microsoft.com/office/drawing/2014/main" id="{4208F29E-6DF1-4FC5-8908-6D120EA3EC0B}"/>
                </a:ext>
              </a:extLst>
            </p:cNvPr>
            <p:cNvSpPr txBox="1">
              <a:spLocks noChangeArrowheads="1"/>
            </p:cNvSpPr>
            <p:nvPr/>
          </p:nvSpPr>
          <p:spPr bwMode="auto">
            <a:xfrm>
              <a:off x="3856383" y="2941982"/>
              <a:ext cx="1741170" cy="15817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 1947, un grupo de 23 países comenzó a entablar negociaciones comerciales bajo el Acuerdo General sobre Aranceles y Comercio, GATT (General Agreement on Tariffs and Trade).</a:t>
              </a:r>
            </a:p>
          </p:txBody>
        </p:sp>
        <p:sp>
          <p:nvSpPr>
            <p:cNvPr id="28" name="Abrir llave 27">
              <a:extLst>
                <a:ext uri="{FF2B5EF4-FFF2-40B4-BE49-F238E27FC236}">
                  <a16:creationId xmlns:a16="http://schemas.microsoft.com/office/drawing/2014/main" id="{448FDAB8-1938-4473-9B41-F50B9D65DF9E}"/>
                </a:ext>
              </a:extLst>
            </p:cNvPr>
            <p:cNvSpPr/>
            <p:nvPr/>
          </p:nvSpPr>
          <p:spPr>
            <a:xfrm>
              <a:off x="1548832" y="39748"/>
              <a:ext cx="192468" cy="4603814"/>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9" name="Abrir llave 28">
              <a:extLst>
                <a:ext uri="{FF2B5EF4-FFF2-40B4-BE49-F238E27FC236}">
                  <a16:creationId xmlns:a16="http://schemas.microsoft.com/office/drawing/2014/main" id="{5A599646-CF03-47B2-99B5-9071F7601230}"/>
                </a:ext>
              </a:extLst>
            </p:cNvPr>
            <p:cNvSpPr/>
            <p:nvPr/>
          </p:nvSpPr>
          <p:spPr>
            <a:xfrm>
              <a:off x="3584382" y="0"/>
              <a:ext cx="222553" cy="149465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0" name="Abrir llave 29">
              <a:extLst>
                <a:ext uri="{FF2B5EF4-FFF2-40B4-BE49-F238E27FC236}">
                  <a16:creationId xmlns:a16="http://schemas.microsoft.com/office/drawing/2014/main" id="{B3B3F6B5-E242-4D45-BAC9-951D72BBC96E}"/>
                </a:ext>
              </a:extLst>
            </p:cNvPr>
            <p:cNvSpPr/>
            <p:nvPr/>
          </p:nvSpPr>
          <p:spPr>
            <a:xfrm>
              <a:off x="3592333" y="1836751"/>
              <a:ext cx="287904" cy="2790908"/>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36391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A25F4-6B3F-41F4-A596-6C42CA335410}"/>
              </a:ext>
            </a:extLst>
          </p:cNvPr>
          <p:cNvSpPr>
            <a:spLocks noGrp="1"/>
          </p:cNvSpPr>
          <p:nvPr>
            <p:ph type="title"/>
          </p:nvPr>
        </p:nvSpPr>
        <p:spPr/>
        <p:txBody>
          <a:bodyPr/>
          <a:lstStyle/>
          <a:p>
            <a:r>
              <a:rPr lang="es-MX" dirty="0"/>
              <a:t>Bloques Económicos</a:t>
            </a:r>
          </a:p>
        </p:txBody>
      </p:sp>
      <p:graphicFrame>
        <p:nvGraphicFramePr>
          <p:cNvPr id="4" name="Marcador de contenido 3">
            <a:extLst>
              <a:ext uri="{FF2B5EF4-FFF2-40B4-BE49-F238E27FC236}">
                <a16:creationId xmlns:a16="http://schemas.microsoft.com/office/drawing/2014/main" id="{A0237BED-584B-4A92-91D4-30F0922CC6D7}"/>
              </a:ext>
            </a:extLst>
          </p:cNvPr>
          <p:cNvGraphicFramePr>
            <a:graphicFrameLocks noGrp="1"/>
          </p:cNvGraphicFramePr>
          <p:nvPr>
            <p:ph idx="1"/>
            <p:extLst>
              <p:ext uri="{D42A27DB-BD31-4B8C-83A1-F6EECF244321}">
                <p14:modId xmlns:p14="http://schemas.microsoft.com/office/powerpoint/2010/main" val="2285205558"/>
              </p:ext>
            </p:extLst>
          </p:nvPr>
        </p:nvGraphicFramePr>
        <p:xfrm>
          <a:off x="2074333" y="2225895"/>
          <a:ext cx="8077199" cy="3833367"/>
        </p:xfrm>
        <a:graphic>
          <a:graphicData uri="http://schemas.openxmlformats.org/drawingml/2006/table">
            <a:tbl>
              <a:tblPr firstRow="1" firstCol="1" bandRow="1">
                <a:tableStyleId>{5C22544A-7EE6-4342-B048-85BDC9FD1C3A}</a:tableStyleId>
              </a:tblPr>
              <a:tblGrid>
                <a:gridCol w="3877130">
                  <a:extLst>
                    <a:ext uri="{9D8B030D-6E8A-4147-A177-3AD203B41FA5}">
                      <a16:colId xmlns:a16="http://schemas.microsoft.com/office/drawing/2014/main" val="232749810"/>
                    </a:ext>
                  </a:extLst>
                </a:gridCol>
                <a:gridCol w="4200069">
                  <a:extLst>
                    <a:ext uri="{9D8B030D-6E8A-4147-A177-3AD203B41FA5}">
                      <a16:colId xmlns:a16="http://schemas.microsoft.com/office/drawing/2014/main" val="1992979878"/>
                    </a:ext>
                  </a:extLst>
                </a:gridCol>
              </a:tblGrid>
              <a:tr h="256517">
                <a:tc>
                  <a:txBody>
                    <a:bodyPr/>
                    <a:lstStyle/>
                    <a:p>
                      <a:pPr algn="ctr">
                        <a:lnSpc>
                          <a:spcPct val="107000"/>
                        </a:lnSpc>
                        <a:spcAft>
                          <a:spcPts val="800"/>
                        </a:spcAft>
                      </a:pPr>
                      <a:r>
                        <a:rPr lang="es-MX" sz="1400">
                          <a:effectLst/>
                        </a:rPr>
                        <a:t>Ventajas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400">
                          <a:effectLst/>
                        </a:rPr>
                        <a:t>Desventajas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095015"/>
                  </a:ext>
                </a:extLst>
              </a:tr>
              <a:tr h="1224006">
                <a:tc>
                  <a:txBody>
                    <a:bodyPr/>
                    <a:lstStyle/>
                    <a:p>
                      <a:pPr>
                        <a:lnSpc>
                          <a:spcPct val="107000"/>
                        </a:lnSpc>
                        <a:spcAft>
                          <a:spcPts val="800"/>
                        </a:spcAft>
                      </a:pPr>
                      <a:r>
                        <a:rPr lang="es-MX" sz="1400" dirty="0">
                          <a:effectLst/>
                        </a:rPr>
                        <a:t>El mercado local compite una mayor variedad de productos. Beneficia al consumidor, que probablemente pague menores precios por los bienes.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a:effectLst/>
                        </a:rPr>
                        <a:t>Se requiere un proceso de negociación que implica costes (de tiempo y recursos) para lograr un acuerdo con el que ambas partes se encuentren satisfechas.</a:t>
                      </a:r>
                    </a:p>
                    <a:p>
                      <a:pPr>
                        <a:lnSpc>
                          <a:spcPct val="107000"/>
                        </a:lnSpc>
                        <a:spcAft>
                          <a:spcPts val="800"/>
                        </a:spcAft>
                      </a:pPr>
                      <a:r>
                        <a:rPr lang="es-MX" sz="14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242252"/>
                  </a:ext>
                </a:extLst>
              </a:tr>
              <a:tr h="896238">
                <a:tc>
                  <a:txBody>
                    <a:bodyPr/>
                    <a:lstStyle/>
                    <a:p>
                      <a:pPr algn="just">
                        <a:lnSpc>
                          <a:spcPct val="107000"/>
                        </a:lnSpc>
                        <a:spcAft>
                          <a:spcPts val="800"/>
                        </a:spcAft>
                      </a:pPr>
                      <a:r>
                        <a:rPr lang="es-MX" sz="1400">
                          <a:effectLst/>
                        </a:rPr>
                        <a:t>Los países miembros tienen juntos un mayor poder de negociación si quieren firmar un tratado comercial con otro país o bloque económico.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El acuerdo podría afectar los intereses de ciertos sectores que compiten con productos extranjeros. Esto puede exigir una política de subvenciones o de apoyo gubernamental.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348066"/>
                  </a:ext>
                </a:extLst>
              </a:tr>
              <a:tr h="1450826">
                <a:tc>
                  <a:txBody>
                    <a:bodyPr/>
                    <a:lstStyle/>
                    <a:p>
                      <a:pPr algn="just">
                        <a:lnSpc>
                          <a:spcPct val="107000"/>
                        </a:lnSpc>
                        <a:spcAft>
                          <a:spcPts val="800"/>
                        </a:spcAft>
                      </a:pPr>
                      <a:r>
                        <a:rPr lang="es-MX" sz="1400">
                          <a:effectLst/>
                        </a:rPr>
                        <a:t>Al permitirse una libre movilidad de factores de producción, como la mano de obra, se facilita no solo un intercambio comercial, sino también cultural.</a:t>
                      </a:r>
                    </a:p>
                    <a:p>
                      <a:pPr>
                        <a:lnSpc>
                          <a:spcPct val="107000"/>
                        </a:lnSpc>
                        <a:spcAft>
                          <a:spcPts val="800"/>
                        </a:spcAft>
                      </a:pPr>
                      <a:r>
                        <a:rPr lang="es-MX" sz="14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Cuanto mayor sea el nivel de integración, el país debe ceder más autonomía.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125159"/>
                  </a:ext>
                </a:extLst>
              </a:tr>
            </a:tbl>
          </a:graphicData>
        </a:graphic>
      </p:graphicFrame>
    </p:spTree>
    <p:extLst>
      <p:ext uri="{BB962C8B-B14F-4D97-AF65-F5344CB8AC3E}">
        <p14:creationId xmlns:p14="http://schemas.microsoft.com/office/powerpoint/2010/main" val="271092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5C40F-4490-41A7-A80E-7000C7ACB811}"/>
              </a:ext>
            </a:extLst>
          </p:cNvPr>
          <p:cNvSpPr>
            <a:spLocks noGrp="1"/>
          </p:cNvSpPr>
          <p:nvPr>
            <p:ph type="title"/>
          </p:nvPr>
        </p:nvSpPr>
        <p:spPr/>
        <p:txBody>
          <a:bodyPr/>
          <a:lstStyle/>
          <a:p>
            <a:r>
              <a:rPr lang="es-MX" dirty="0"/>
              <a:t>Bloques Económicos</a:t>
            </a:r>
          </a:p>
        </p:txBody>
      </p:sp>
      <p:pic>
        <p:nvPicPr>
          <p:cNvPr id="4" name="Marcador de contenido 3">
            <a:extLst>
              <a:ext uri="{FF2B5EF4-FFF2-40B4-BE49-F238E27FC236}">
                <a16:creationId xmlns:a16="http://schemas.microsoft.com/office/drawing/2014/main" id="{0E61BF15-3C26-4F69-95B0-E409C84542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033" t="21411" r="18929" b="14031"/>
          <a:stretch/>
        </p:blipFill>
        <p:spPr bwMode="auto">
          <a:xfrm>
            <a:off x="1938868" y="1853753"/>
            <a:ext cx="7865532" cy="42242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98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A6A9D-29DC-42DB-A03E-649384CA97A1}"/>
              </a:ext>
            </a:extLst>
          </p:cNvPr>
          <p:cNvSpPr>
            <a:spLocks noGrp="1"/>
          </p:cNvSpPr>
          <p:nvPr>
            <p:ph type="title"/>
          </p:nvPr>
        </p:nvSpPr>
        <p:spPr/>
        <p:txBody>
          <a:bodyPr/>
          <a:lstStyle/>
          <a:p>
            <a:r>
              <a:rPr lang="es-MX" dirty="0"/>
              <a:t>Bloques Económicos</a:t>
            </a:r>
          </a:p>
        </p:txBody>
      </p:sp>
      <p:sp>
        <p:nvSpPr>
          <p:cNvPr id="3" name="Marcador de contenido 2">
            <a:extLst>
              <a:ext uri="{FF2B5EF4-FFF2-40B4-BE49-F238E27FC236}">
                <a16:creationId xmlns:a16="http://schemas.microsoft.com/office/drawing/2014/main" id="{1024991D-4C92-4330-8940-FFF7AC12B676}"/>
              </a:ext>
            </a:extLst>
          </p:cNvPr>
          <p:cNvSpPr>
            <a:spLocks noGrp="1"/>
          </p:cNvSpPr>
          <p:nvPr>
            <p:ph idx="1"/>
          </p:nvPr>
        </p:nvSpPr>
        <p:spPr>
          <a:xfrm>
            <a:off x="1451579" y="2015732"/>
            <a:ext cx="9603275" cy="3894001"/>
          </a:xfrm>
        </p:spPr>
        <p:txBody>
          <a:bodyPr>
            <a:normAutofit fontScale="77500" lnSpcReduction="20000"/>
          </a:bodyPr>
          <a:lstStyle/>
          <a:p>
            <a:pPr marL="0" indent="0">
              <a:buNone/>
            </a:pPr>
            <a:r>
              <a:rPr lang="es-MX" dirty="0"/>
              <a:t>Un fenómeno reciente es la celebración de negociaciones y la concertación de nuevos acuerdos entre varios Miembros de la OMC. Es el caso de las negociaciones y los acuerdos que se están celebrando en:</a:t>
            </a:r>
          </a:p>
          <a:p>
            <a:r>
              <a:rPr lang="es-MX" dirty="0"/>
              <a:t>La región de Asia y el Pacífico, con la entrada en vigor del </a:t>
            </a:r>
            <a:r>
              <a:rPr lang="es-MX" b="1" dirty="0"/>
              <a:t>Acuerdo Global y Progresivo para la Asociación Transpacífica </a:t>
            </a:r>
            <a:r>
              <a:rPr lang="es-MX" dirty="0"/>
              <a:t>(CPTPP)(suscrito por 11 partes);</a:t>
            </a:r>
          </a:p>
          <a:p>
            <a:r>
              <a:rPr lang="es-MX" dirty="0"/>
              <a:t>Asia, con la firma del </a:t>
            </a:r>
            <a:r>
              <a:rPr lang="es-MX" b="1" dirty="0"/>
              <a:t>Acuerdo de Asociación Económica Amplia Regional (RCEP) </a:t>
            </a:r>
            <a:r>
              <a:rPr lang="es-MX" dirty="0"/>
              <a:t>entre los miembros de la Asociación de Naciones del Asia Sudoriental (ASEAN) y otros seis Miembros de la OMC;</a:t>
            </a:r>
          </a:p>
          <a:p>
            <a:r>
              <a:rPr lang="es-MX" dirty="0"/>
              <a:t>América Latina, con el establecimiento de la Alianza del Pacífico entre Chile, Colombia, México y el Perú; y</a:t>
            </a:r>
          </a:p>
          <a:p>
            <a:r>
              <a:rPr lang="es-MX" dirty="0"/>
              <a:t>África, con la entrada en vigor del Acuerdo por el que se establece la </a:t>
            </a:r>
            <a:r>
              <a:rPr lang="es-MX" b="1" dirty="0"/>
              <a:t>Zona de Libre Comercio Continental Africana </a:t>
            </a:r>
            <a:r>
              <a:rPr lang="es-MX" dirty="0"/>
              <a:t>(</a:t>
            </a:r>
            <a:r>
              <a:rPr lang="es-MX" dirty="0" err="1"/>
              <a:t>AfCFTA</a:t>
            </a:r>
            <a:r>
              <a:rPr lang="es-MX" dirty="0"/>
              <a:t>), y las negociaciones sobre el </a:t>
            </a:r>
            <a:r>
              <a:rPr lang="es-MX" b="1" dirty="0"/>
              <a:t>Acuerdo Tripartito</a:t>
            </a:r>
            <a:r>
              <a:rPr lang="es-MX" dirty="0"/>
              <a:t>, entre las partes en el Mercado Común de África Oriental y Meridional (COMESA), la Comunidad de África Oriental (CAO) y la Comunidad de Desarrollo de África Meridional (SADC).</a:t>
            </a:r>
          </a:p>
          <a:p>
            <a:pPr marL="0" indent="0">
              <a:buNone/>
            </a:pPr>
            <a:r>
              <a:rPr lang="es-MX" sz="2000" b="1" dirty="0">
                <a:solidFill>
                  <a:srgbClr val="000000"/>
                </a:solidFill>
                <a:effectLst/>
                <a:latin typeface="Museo Sans 300"/>
                <a:ea typeface="Calibri" panose="020F0502020204030204" pitchFamily="34" charset="0"/>
                <a:cs typeface="Times New Roman" panose="02020603050405020304" pitchFamily="18" charset="0"/>
              </a:rPr>
              <a:t>Según datos de la OMC, el 1 de marzo de 2022 había 354 Acuerdos Comerciales Regionales en vigor.</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328390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436E4-0F11-43EA-9A59-A65DE1923968}"/>
              </a:ext>
            </a:extLst>
          </p:cNvPr>
          <p:cNvSpPr>
            <a:spLocks noGrp="1"/>
          </p:cNvSpPr>
          <p:nvPr>
            <p:ph type="title"/>
          </p:nvPr>
        </p:nvSpPr>
        <p:spPr/>
        <p:txBody>
          <a:bodyPr/>
          <a:lstStyle/>
          <a:p>
            <a:r>
              <a:rPr lang="es-MX" dirty="0"/>
              <a:t>Tratados comerciales</a:t>
            </a:r>
          </a:p>
        </p:txBody>
      </p:sp>
      <p:sp>
        <p:nvSpPr>
          <p:cNvPr id="3" name="Marcador de contenido 2">
            <a:extLst>
              <a:ext uri="{FF2B5EF4-FFF2-40B4-BE49-F238E27FC236}">
                <a16:creationId xmlns:a16="http://schemas.microsoft.com/office/drawing/2014/main" id="{B756B589-2FD6-4E2A-847E-FEB2A1C06E64}"/>
              </a:ext>
            </a:extLst>
          </p:cNvPr>
          <p:cNvSpPr>
            <a:spLocks noGrp="1"/>
          </p:cNvSpPr>
          <p:nvPr>
            <p:ph idx="1"/>
          </p:nvPr>
        </p:nvSpPr>
        <p:spPr>
          <a:xfrm>
            <a:off x="1451579" y="2015732"/>
            <a:ext cx="9603275" cy="3741601"/>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Los acuerdos comerciales están acompañados de diferentes normas, regulaciones y acciones para defender derechos y deberes de los participantes (Estados) que se integran. Requieren de la eliminación de las barreras arancelarias y emprender un proceso normativo complejo de los países participantes en torno a la armonización de políticas.</a:t>
            </a:r>
          </a:p>
          <a:p>
            <a:pPr marL="0" indent="0">
              <a:buNone/>
            </a:pPr>
            <a:r>
              <a:rPr lang="es-MX" sz="1800" b="1" dirty="0">
                <a:effectLst/>
                <a:latin typeface="Calibri" panose="020F0502020204030204" pitchFamily="34" charset="0"/>
                <a:ea typeface="Calibri" panose="020F0502020204030204" pitchFamily="34" charset="0"/>
                <a:cs typeface="Times New Roman" panose="02020603050405020304" pitchFamily="18" charset="0"/>
              </a:rPr>
              <a:t>Importancia de Supranacionalidad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dirty="0">
                <a:effectLst/>
                <a:latin typeface="Calibri" panose="020F0502020204030204" pitchFamily="34" charset="0"/>
                <a:ea typeface="Calibri" panose="020F0502020204030204" pitchFamily="34" charset="0"/>
                <a:cs typeface="Times New Roman" panose="02020603050405020304" pitchFamily="18" charset="0"/>
              </a:rPr>
              <a:t>La supranacionalidad, hace énfasis en el hecho de que el organismo dotado de esta característica tiene capacidad para imponer su voluntad, no solamente en relación con los Estados miembros, sino también frente a los demás sujetos de derecho, incluso los particulares, sean personas naturales o jurídicas, habitantes en el ámbito territorial de aplicación de normativa del bloque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Basombrio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2005).</a:t>
            </a:r>
          </a:p>
          <a:p>
            <a:endParaRPr lang="es-MX" dirty="0"/>
          </a:p>
        </p:txBody>
      </p:sp>
    </p:spTree>
    <p:extLst>
      <p:ext uri="{BB962C8B-B14F-4D97-AF65-F5344CB8AC3E}">
        <p14:creationId xmlns:p14="http://schemas.microsoft.com/office/powerpoint/2010/main" val="37513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025FB-6FDE-4ACE-A4B7-425FE995AA74}"/>
              </a:ext>
            </a:extLst>
          </p:cNvPr>
          <p:cNvSpPr>
            <a:spLocks noGrp="1"/>
          </p:cNvSpPr>
          <p:nvPr>
            <p:ph type="title"/>
          </p:nvPr>
        </p:nvSpPr>
        <p:spPr>
          <a:xfrm>
            <a:off x="1461512" y="809145"/>
            <a:ext cx="9603275" cy="1049235"/>
          </a:xfrm>
        </p:spPr>
        <p:txBody>
          <a:bodyPr/>
          <a:lstStyle/>
          <a:p>
            <a:r>
              <a:rPr lang="es-MX" dirty="0"/>
              <a:t>Tratados comerciales</a:t>
            </a:r>
          </a:p>
        </p:txBody>
      </p:sp>
      <p:grpSp>
        <p:nvGrpSpPr>
          <p:cNvPr id="4" name="Grupo 3">
            <a:extLst>
              <a:ext uri="{FF2B5EF4-FFF2-40B4-BE49-F238E27FC236}">
                <a16:creationId xmlns:a16="http://schemas.microsoft.com/office/drawing/2014/main" id="{78F4E20A-3507-475F-8EE3-3F023A0FE485}"/>
              </a:ext>
            </a:extLst>
          </p:cNvPr>
          <p:cNvGrpSpPr/>
          <p:nvPr/>
        </p:nvGrpSpPr>
        <p:grpSpPr>
          <a:xfrm>
            <a:off x="2599267" y="1927860"/>
            <a:ext cx="7416800" cy="3778673"/>
            <a:chOff x="-582427" y="0"/>
            <a:chExt cx="6177772" cy="3002507"/>
          </a:xfrm>
        </p:grpSpPr>
        <p:sp>
          <p:nvSpPr>
            <p:cNvPr id="5" name="Cuadro de texto 2">
              <a:extLst>
                <a:ext uri="{FF2B5EF4-FFF2-40B4-BE49-F238E27FC236}">
                  <a16:creationId xmlns:a16="http://schemas.microsoft.com/office/drawing/2014/main" id="{EE16953B-FCC9-41EA-9816-FD33F97068FE}"/>
                </a:ext>
              </a:extLst>
            </p:cNvPr>
            <p:cNvSpPr txBox="1">
              <a:spLocks noChangeArrowheads="1"/>
            </p:cNvSpPr>
            <p:nvPr/>
          </p:nvSpPr>
          <p:spPr bwMode="auto">
            <a:xfrm>
              <a:off x="588246" y="0"/>
              <a:ext cx="4481613" cy="4908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Por lo general, dos o más países que acuerden mantener un comercio libre pueden hacerlo de una de las dos siguientes maneras: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Cuadro de texto 2">
              <a:extLst>
                <a:ext uri="{FF2B5EF4-FFF2-40B4-BE49-F238E27FC236}">
                  <a16:creationId xmlns:a16="http://schemas.microsoft.com/office/drawing/2014/main" id="{27449118-66EA-4994-AEF9-7F31D96F791C}"/>
                </a:ext>
              </a:extLst>
            </p:cNvPr>
            <p:cNvSpPr txBox="1">
              <a:spLocks noChangeArrowheads="1"/>
            </p:cNvSpPr>
            <p:nvPr/>
          </p:nvSpPr>
          <p:spPr bwMode="auto">
            <a:xfrm>
              <a:off x="-582427" y="1057701"/>
              <a:ext cx="2376608" cy="19448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Área de libre comercio.</a:t>
              </a:r>
              <a:r>
                <a:rPr lang="es-MX" sz="1600" dirty="0">
                  <a:effectLst/>
                  <a:latin typeface="Calibri" panose="020F0502020204030204" pitchFamily="34" charset="0"/>
                  <a:ea typeface="Calibri" panose="020F0502020204030204" pitchFamily="34" charset="0"/>
                  <a:cs typeface="Times New Roman" panose="02020603050405020304" pitchFamily="18" charset="0"/>
                </a:rPr>
                <a:t> - Pueden crear un área de libre comercio en la que los bienes de cada país pueden ser enviados al otro sin aranceles, pero en la que los países fijan sus aranceles frente al resto del mundo de forma independiente. </a:t>
              </a: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2">
              <a:extLst>
                <a:ext uri="{FF2B5EF4-FFF2-40B4-BE49-F238E27FC236}">
                  <a16:creationId xmlns:a16="http://schemas.microsoft.com/office/drawing/2014/main" id="{A7A47BFF-964B-4D16-8FBA-90F938DE7792}"/>
                </a:ext>
              </a:extLst>
            </p:cNvPr>
            <p:cNvSpPr txBox="1">
              <a:spLocks noChangeArrowheads="1"/>
            </p:cNvSpPr>
            <p:nvPr/>
          </p:nvSpPr>
          <p:spPr bwMode="auto">
            <a:xfrm>
              <a:off x="3991970" y="1084997"/>
              <a:ext cx="1603375" cy="10572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Unión aduanera. -</a:t>
              </a:r>
              <a:r>
                <a:rPr lang="es-MX" sz="1400" dirty="0">
                  <a:effectLst/>
                  <a:latin typeface="Calibri" panose="020F0502020204030204" pitchFamily="34" charset="0"/>
                  <a:ea typeface="Calibri" panose="020F0502020204030204" pitchFamily="34" charset="0"/>
                  <a:cs typeface="Times New Roman" panose="02020603050405020304" pitchFamily="18" charset="0"/>
                </a:rPr>
                <a:t> En la que los países deben ponerse de acuerdo respecto a su</a:t>
              </a:r>
              <a:r>
                <a:rPr lang="es-MX" sz="1400" i="1" dirty="0">
                  <a:effectLst/>
                  <a:latin typeface="Calibri" panose="020F0502020204030204" pitchFamily="34" charset="0"/>
                  <a:ea typeface="Calibri" panose="020F0502020204030204" pitchFamily="34" charset="0"/>
                  <a:cs typeface="Times New Roman" panose="02020603050405020304" pitchFamily="18" charset="0"/>
                </a:rPr>
                <a:t>s</a:t>
              </a:r>
              <a:r>
                <a:rPr lang="es-MX" sz="1400" dirty="0">
                  <a:effectLst/>
                  <a:latin typeface="Calibri" panose="020F0502020204030204" pitchFamily="34" charset="0"/>
                  <a:ea typeface="Calibri" panose="020F0502020204030204" pitchFamily="34" charset="0"/>
                  <a:cs typeface="Times New Roman" panose="02020603050405020304" pitchFamily="18" charset="0"/>
                </a:rPr>
                <a:t> tipos arancelarios.</a:t>
              </a:r>
            </a:p>
          </p:txBody>
        </p:sp>
        <p:cxnSp>
          <p:nvCxnSpPr>
            <p:cNvPr id="8" name="Conector recto de flecha 7">
              <a:extLst>
                <a:ext uri="{FF2B5EF4-FFF2-40B4-BE49-F238E27FC236}">
                  <a16:creationId xmlns:a16="http://schemas.microsoft.com/office/drawing/2014/main" id="{26E492E0-1979-4AAE-9BE3-3ABE16847783}"/>
                </a:ext>
              </a:extLst>
            </p:cNvPr>
            <p:cNvCxnSpPr>
              <a:cxnSpLocks/>
            </p:cNvCxnSpPr>
            <p:nvPr/>
          </p:nvCxnSpPr>
          <p:spPr>
            <a:xfrm flipH="1">
              <a:off x="1116273" y="511638"/>
              <a:ext cx="579177" cy="532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8463BBE8-00C7-4C61-A32E-61CCDABF6E35}"/>
                </a:ext>
              </a:extLst>
            </p:cNvPr>
            <p:cNvCxnSpPr>
              <a:cxnSpLocks/>
            </p:cNvCxnSpPr>
            <p:nvPr/>
          </p:nvCxnSpPr>
          <p:spPr>
            <a:xfrm>
              <a:off x="4149633" y="511638"/>
              <a:ext cx="422367" cy="58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500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E46D3-0F04-464C-96FD-9EBB6714C85C}"/>
              </a:ext>
            </a:extLst>
          </p:cNvPr>
          <p:cNvSpPr>
            <a:spLocks noGrp="1"/>
          </p:cNvSpPr>
          <p:nvPr>
            <p:ph type="title"/>
          </p:nvPr>
        </p:nvSpPr>
        <p:spPr/>
        <p:txBody>
          <a:bodyPr>
            <a:normAutofit fontScale="90000"/>
          </a:bodyPr>
          <a:lstStyle/>
          <a:p>
            <a:r>
              <a:rPr lang="es-MX" sz="4000" dirty="0"/>
              <a:t>Tratados comerciales</a:t>
            </a:r>
            <a:br>
              <a:rPr lang="es-MX" sz="1800" dirty="0"/>
            </a:br>
            <a:br>
              <a:rPr lang="es-MX" sz="1800" b="1" dirty="0">
                <a:latin typeface="Calibri" panose="020F0502020204030204" pitchFamily="34" charset="0"/>
                <a:cs typeface="Times New Roman" panose="02020603050405020304" pitchFamily="18" charset="0"/>
              </a:rPr>
            </a:br>
            <a:r>
              <a:rPr lang="es-MX" sz="1800" b="1" dirty="0">
                <a:effectLst/>
                <a:latin typeface="Calibri" panose="020F0502020204030204" pitchFamily="34" charset="0"/>
                <a:ea typeface="Calibri" panose="020F0502020204030204" pitchFamily="34" charset="0"/>
                <a:cs typeface="Times New Roman" panose="02020603050405020304" pitchFamily="18" charset="0"/>
              </a:rPr>
              <a:t>Ventajas y desventajas del Área de Libre Comercio</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grpSp>
        <p:nvGrpSpPr>
          <p:cNvPr id="4" name="Grupo 3">
            <a:extLst>
              <a:ext uri="{FF2B5EF4-FFF2-40B4-BE49-F238E27FC236}">
                <a16:creationId xmlns:a16="http://schemas.microsoft.com/office/drawing/2014/main" id="{5A799E70-0029-43ED-90CB-5C46E8BDC36A}"/>
              </a:ext>
            </a:extLst>
          </p:cNvPr>
          <p:cNvGrpSpPr/>
          <p:nvPr/>
        </p:nvGrpSpPr>
        <p:grpSpPr>
          <a:xfrm>
            <a:off x="1855184" y="1853754"/>
            <a:ext cx="9326687" cy="4631713"/>
            <a:chOff x="-34480" y="0"/>
            <a:chExt cx="6455294" cy="5809070"/>
          </a:xfrm>
        </p:grpSpPr>
        <p:sp>
          <p:nvSpPr>
            <p:cNvPr id="5" name="Cuadro de texto 2">
              <a:extLst>
                <a:ext uri="{FF2B5EF4-FFF2-40B4-BE49-F238E27FC236}">
                  <a16:creationId xmlns:a16="http://schemas.microsoft.com/office/drawing/2014/main" id="{EBA2D637-2801-4452-9BCA-774BFF987431}"/>
                </a:ext>
              </a:extLst>
            </p:cNvPr>
            <p:cNvSpPr txBox="1">
              <a:spLocks noChangeArrowheads="1"/>
            </p:cNvSpPr>
            <p:nvPr/>
          </p:nvSpPr>
          <p:spPr bwMode="auto">
            <a:xfrm>
              <a:off x="1173707" y="0"/>
              <a:ext cx="3261360" cy="3270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El Acuerdo de Libre Comercio de América del Norte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a:extLst>
                <a:ext uri="{FF2B5EF4-FFF2-40B4-BE49-F238E27FC236}">
                  <a16:creationId xmlns:a16="http://schemas.microsoft.com/office/drawing/2014/main" id="{BA3283CF-B1DD-4695-A7F7-29383B2640DA}"/>
                </a:ext>
              </a:extLst>
            </p:cNvPr>
            <p:cNvSpPr txBox="1">
              <a:spLocks noChangeArrowheads="1"/>
            </p:cNvSpPr>
            <p:nvPr/>
          </p:nvSpPr>
          <p:spPr bwMode="auto">
            <a:xfrm>
              <a:off x="-34480" y="1009935"/>
              <a:ext cx="2606675" cy="14528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Permite a los bienes mexicanos entrar en Estados Unidos sin aranceles y viceversa, no requiere que México y Estados Unidos adopten un arancel exterior común sobre los bienes que importan procedentes de otros países.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2">
              <a:extLst>
                <a:ext uri="{FF2B5EF4-FFF2-40B4-BE49-F238E27FC236}">
                  <a16:creationId xmlns:a16="http://schemas.microsoft.com/office/drawing/2014/main" id="{5BC1FE4A-9001-4F0E-8924-190295B9896F}"/>
                </a:ext>
              </a:extLst>
            </p:cNvPr>
            <p:cNvSpPr txBox="1">
              <a:spLocks noChangeArrowheads="1"/>
            </p:cNvSpPr>
            <p:nvPr/>
          </p:nvSpPr>
          <p:spPr bwMode="auto">
            <a:xfrm>
              <a:off x="0" y="2729553"/>
              <a:ext cx="2667635" cy="6959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Una camisa fabricada por trabajadores mexicanos puede llevarse a Estados Unidos libremente.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2">
              <a:extLst>
                <a:ext uri="{FF2B5EF4-FFF2-40B4-BE49-F238E27FC236}">
                  <a16:creationId xmlns:a16="http://schemas.microsoft.com/office/drawing/2014/main" id="{40B1A874-09DF-49EC-A35C-81379F92B4DC}"/>
                </a:ext>
              </a:extLst>
            </p:cNvPr>
            <p:cNvSpPr txBox="1">
              <a:spLocks noChangeArrowheads="1"/>
            </p:cNvSpPr>
            <p:nvPr/>
          </p:nvSpPr>
          <p:spPr bwMode="auto">
            <a:xfrm>
              <a:off x="3098040" y="4926842"/>
              <a:ext cx="3322774" cy="8822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Por ello, este tipo los acuerdos de libre comercio, imponen una gran carga burocrática, que puede ser un obstáculo significativo al comercio.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 de texto 2">
              <a:extLst>
                <a:ext uri="{FF2B5EF4-FFF2-40B4-BE49-F238E27FC236}">
                  <a16:creationId xmlns:a16="http://schemas.microsoft.com/office/drawing/2014/main" id="{FA2C00B0-53EE-402C-9C95-BC1611149D1E}"/>
                </a:ext>
              </a:extLst>
            </p:cNvPr>
            <p:cNvSpPr txBox="1">
              <a:spLocks noChangeArrowheads="1"/>
            </p:cNvSpPr>
            <p:nvPr/>
          </p:nvSpPr>
          <p:spPr bwMode="auto">
            <a:xfrm>
              <a:off x="3098040" y="1009935"/>
              <a:ext cx="3261359" cy="995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Pero, aunque Estados Unidos y México pueden tener libre comercio, los bienes enviados desde México a Estados Unidos deben seguir pasando a través de una inspección de aduanas.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78B80E36-D27A-4737-A483-CB748F43C533}"/>
                </a:ext>
              </a:extLst>
            </p:cNvPr>
            <p:cNvSpPr txBox="1">
              <a:spLocks noChangeArrowheads="1"/>
            </p:cNvSpPr>
            <p:nvPr/>
          </p:nvSpPr>
          <p:spPr bwMode="auto">
            <a:xfrm>
              <a:off x="3098038" y="2210938"/>
              <a:ext cx="3261360" cy="1173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Y sólo pueden entrar en Estados Unidos sin cargo si tienen documentos que demuestren que son realmente bienes mexicanos, y no envíos de importaciones procedentes de terceros países.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2">
              <a:extLst>
                <a:ext uri="{FF2B5EF4-FFF2-40B4-BE49-F238E27FC236}">
                  <a16:creationId xmlns:a16="http://schemas.microsoft.com/office/drawing/2014/main" id="{0FEBCDB5-B6C4-4840-8B45-AAFD8CD6FDD4}"/>
                </a:ext>
              </a:extLst>
            </p:cNvPr>
            <p:cNvSpPr txBox="1">
              <a:spLocks noChangeArrowheads="1"/>
            </p:cNvSpPr>
            <p:nvPr/>
          </p:nvSpPr>
          <p:spPr bwMode="auto">
            <a:xfrm>
              <a:off x="3098040" y="3616657"/>
              <a:ext cx="3322774" cy="10369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La administración de un área de libre comercio, requiere de un elaborado conjunto de «reglas de origen» que determinan si un bien es aceptable para cruzar la frontera sin pagar un arancel.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C217B5B7-DB27-4C8F-9E5D-9AD33336538E}"/>
                </a:ext>
              </a:extLst>
            </p:cNvPr>
            <p:cNvSpPr txBox="1">
              <a:spLocks noChangeArrowheads="1"/>
            </p:cNvSpPr>
            <p:nvPr/>
          </p:nvSpPr>
          <p:spPr bwMode="auto">
            <a:xfrm>
              <a:off x="893928" y="566382"/>
              <a:ext cx="756920" cy="299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Ventajas</a:t>
              </a:r>
            </a:p>
          </p:txBody>
        </p:sp>
        <p:sp>
          <p:nvSpPr>
            <p:cNvPr id="13" name="Cuadro de texto 2">
              <a:extLst>
                <a:ext uri="{FF2B5EF4-FFF2-40B4-BE49-F238E27FC236}">
                  <a16:creationId xmlns:a16="http://schemas.microsoft.com/office/drawing/2014/main" id="{07F37809-DAD9-4CFC-9CF8-2E810F5BC34D}"/>
                </a:ext>
              </a:extLst>
            </p:cNvPr>
            <p:cNvSpPr txBox="1">
              <a:spLocks noChangeArrowheads="1"/>
            </p:cNvSpPr>
            <p:nvPr/>
          </p:nvSpPr>
          <p:spPr bwMode="auto">
            <a:xfrm>
              <a:off x="3787253" y="532263"/>
              <a:ext cx="920750" cy="299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Desventajas</a:t>
              </a:r>
            </a:p>
          </p:txBody>
        </p:sp>
        <p:sp>
          <p:nvSpPr>
            <p:cNvPr id="14" name="Flecha: curvada hacia la derecha 13">
              <a:extLst>
                <a:ext uri="{FF2B5EF4-FFF2-40B4-BE49-F238E27FC236}">
                  <a16:creationId xmlns:a16="http://schemas.microsoft.com/office/drawing/2014/main" id="{6394D404-FA4C-454D-8CEF-47CB6A7D8EC5}"/>
                </a:ext>
              </a:extLst>
            </p:cNvPr>
            <p:cNvSpPr/>
            <p:nvPr/>
          </p:nvSpPr>
          <p:spPr>
            <a:xfrm>
              <a:off x="232012" y="75063"/>
              <a:ext cx="627797" cy="6750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Flecha: curvada hacia la izquierda 14">
              <a:extLst>
                <a:ext uri="{FF2B5EF4-FFF2-40B4-BE49-F238E27FC236}">
                  <a16:creationId xmlns:a16="http://schemas.microsoft.com/office/drawing/2014/main" id="{EBC2DE82-991C-4EB9-A594-BED2E7568FB9}"/>
                </a:ext>
              </a:extLst>
            </p:cNvPr>
            <p:cNvSpPr/>
            <p:nvPr/>
          </p:nvSpPr>
          <p:spPr>
            <a:xfrm>
              <a:off x="4741175" y="75063"/>
              <a:ext cx="755650" cy="7429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16" name="Conector recto de flecha 15">
              <a:extLst>
                <a:ext uri="{FF2B5EF4-FFF2-40B4-BE49-F238E27FC236}">
                  <a16:creationId xmlns:a16="http://schemas.microsoft.com/office/drawing/2014/main" id="{5DB665B9-9B49-46F1-BE18-A8A1F2DA40ED}"/>
                </a:ext>
              </a:extLst>
            </p:cNvPr>
            <p:cNvCxnSpPr/>
            <p:nvPr/>
          </p:nvCxnSpPr>
          <p:spPr>
            <a:xfrm>
              <a:off x="1311322" y="880281"/>
              <a:ext cx="0" cy="129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5B8A66FD-B342-49F6-AB13-ACC3D99A7E11}"/>
                </a:ext>
              </a:extLst>
            </p:cNvPr>
            <p:cNvCxnSpPr/>
            <p:nvPr/>
          </p:nvCxnSpPr>
          <p:spPr>
            <a:xfrm>
              <a:off x="4279710" y="846162"/>
              <a:ext cx="0" cy="129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949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48F52-2168-4A82-9421-32126FEC678C}"/>
              </a:ext>
            </a:extLst>
          </p:cNvPr>
          <p:cNvSpPr>
            <a:spLocks noGrp="1"/>
          </p:cNvSpPr>
          <p:nvPr>
            <p:ph type="title"/>
          </p:nvPr>
        </p:nvSpPr>
        <p:spPr/>
        <p:txBody>
          <a:bodyPr>
            <a:noAutofit/>
          </a:bodyPr>
          <a:lstStyle/>
          <a:p>
            <a:r>
              <a:rPr lang="es-MX" sz="3600" dirty="0"/>
              <a:t>Tratados comerciales</a:t>
            </a:r>
            <a:br>
              <a:rPr lang="es-MX" sz="1800" dirty="0"/>
            </a:br>
            <a:br>
              <a:rPr lang="es-MX" sz="1800" b="1" dirty="0">
                <a:latin typeface="Calibri" panose="020F0502020204030204" pitchFamily="34" charset="0"/>
                <a:cs typeface="Times New Roman" panose="02020603050405020304" pitchFamily="18" charset="0"/>
              </a:rPr>
            </a:br>
            <a:r>
              <a:rPr lang="es-MX" sz="1800" b="1" dirty="0">
                <a:effectLst/>
                <a:latin typeface="Calibri" panose="020F0502020204030204" pitchFamily="34" charset="0"/>
                <a:ea typeface="Calibri" panose="020F0502020204030204" pitchFamily="34" charset="0"/>
                <a:cs typeface="Times New Roman" panose="02020603050405020304" pitchFamily="18" charset="0"/>
              </a:rPr>
              <a:t>Ventajas y desventajas DE la Unión Aduanera</a:t>
            </a:r>
            <a:endParaRPr lang="es-MX" sz="1800" dirty="0"/>
          </a:p>
        </p:txBody>
      </p:sp>
      <p:grpSp>
        <p:nvGrpSpPr>
          <p:cNvPr id="4" name="Grupo 3">
            <a:extLst>
              <a:ext uri="{FF2B5EF4-FFF2-40B4-BE49-F238E27FC236}">
                <a16:creationId xmlns:a16="http://schemas.microsoft.com/office/drawing/2014/main" id="{C914A4DE-8DD5-4844-8FC5-C0BDDCAB1CF9}"/>
              </a:ext>
            </a:extLst>
          </p:cNvPr>
          <p:cNvGrpSpPr/>
          <p:nvPr/>
        </p:nvGrpSpPr>
        <p:grpSpPr>
          <a:xfrm>
            <a:off x="2142068" y="1853754"/>
            <a:ext cx="8367899" cy="4843379"/>
            <a:chOff x="0" y="0"/>
            <a:chExt cx="5649323" cy="5339288"/>
          </a:xfrm>
        </p:grpSpPr>
        <p:sp>
          <p:nvSpPr>
            <p:cNvPr id="5" name="Cuadro de texto 2">
              <a:extLst>
                <a:ext uri="{FF2B5EF4-FFF2-40B4-BE49-F238E27FC236}">
                  <a16:creationId xmlns:a16="http://schemas.microsoft.com/office/drawing/2014/main" id="{87E8BC41-F739-48E5-B5BC-6609B9E3B940}"/>
                </a:ext>
              </a:extLst>
            </p:cNvPr>
            <p:cNvSpPr txBox="1">
              <a:spLocks noChangeArrowheads="1"/>
            </p:cNvSpPr>
            <p:nvPr/>
          </p:nvSpPr>
          <p:spPr bwMode="auto">
            <a:xfrm>
              <a:off x="1173707" y="0"/>
              <a:ext cx="3261360" cy="3270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Unión Europea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a:extLst>
                <a:ext uri="{FF2B5EF4-FFF2-40B4-BE49-F238E27FC236}">
                  <a16:creationId xmlns:a16="http://schemas.microsoft.com/office/drawing/2014/main" id="{600C0812-6426-4CED-BDD0-A98235612733}"/>
                </a:ext>
              </a:extLst>
            </p:cNvPr>
            <p:cNvSpPr txBox="1">
              <a:spLocks noChangeArrowheads="1"/>
            </p:cNvSpPr>
            <p:nvPr/>
          </p:nvSpPr>
          <p:spPr bwMode="auto">
            <a:xfrm>
              <a:off x="88710" y="1009935"/>
              <a:ext cx="2483485" cy="15532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La administración de los aranceles es relativamente fácil: los bienes deben pagar aranceles cuando cruzan las fronteras de la unión, pero desde ese momento pueden ser enviados libremente entre países.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2">
              <a:extLst>
                <a:ext uri="{FF2B5EF4-FFF2-40B4-BE49-F238E27FC236}">
                  <a16:creationId xmlns:a16="http://schemas.microsoft.com/office/drawing/2014/main" id="{8AC28058-AC35-48D2-8535-D038A3A5A299}"/>
                </a:ext>
              </a:extLst>
            </p:cNvPr>
            <p:cNvSpPr txBox="1">
              <a:spLocks noChangeArrowheads="1"/>
            </p:cNvSpPr>
            <p:nvPr/>
          </p:nvSpPr>
          <p:spPr bwMode="auto">
            <a:xfrm>
              <a:off x="0" y="2728823"/>
              <a:ext cx="2667635" cy="10243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i="1" dirty="0">
                  <a:effectLst/>
                  <a:latin typeface="Calibri" panose="020F0502020204030204" pitchFamily="34" charset="0"/>
                  <a:ea typeface="Calibri" panose="020F0502020204030204" pitchFamily="34" charset="0"/>
                  <a:cs typeface="Times New Roman" panose="02020603050405020304" pitchFamily="18" charset="0"/>
                </a:rPr>
                <a:t>Un cargamento que es descargado en Marsella o Rotterdam debe pagar derechos allí, pero no afrontará ninguna carga adicional si luego va en camión hasta </a:t>
              </a:r>
              <a:r>
                <a:rPr lang="es-MX" sz="1100" i="1" dirty="0" err="1">
                  <a:effectLst/>
                  <a:latin typeface="Calibri" panose="020F0502020204030204" pitchFamily="34" charset="0"/>
                  <a:ea typeface="Calibri" panose="020F0502020204030204" pitchFamily="34" charset="0"/>
                  <a:cs typeface="Times New Roman" panose="02020603050405020304" pitchFamily="18" charset="0"/>
                </a:rPr>
                <a:t>Munich</a:t>
              </a:r>
              <a:r>
                <a:rPr lang="es-MX"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2">
              <a:extLst>
                <a:ext uri="{FF2B5EF4-FFF2-40B4-BE49-F238E27FC236}">
                  <a16:creationId xmlns:a16="http://schemas.microsoft.com/office/drawing/2014/main" id="{A50419FA-8523-4527-A20B-552F0B77CAEB}"/>
                </a:ext>
              </a:extLst>
            </p:cNvPr>
            <p:cNvSpPr txBox="1">
              <a:spLocks noChangeArrowheads="1"/>
            </p:cNvSpPr>
            <p:nvPr/>
          </p:nvSpPr>
          <p:spPr bwMode="auto">
            <a:xfrm>
              <a:off x="3098041" y="1009935"/>
              <a:ext cx="2510155" cy="995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Sin embargo, para que funcione este sencillo sistema, los países deben ponerse de acuerdo en los aranceles.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81DEDFDF-9AEC-4941-AD4B-528BEFD411D1}"/>
                </a:ext>
              </a:extLst>
            </p:cNvPr>
            <p:cNvSpPr txBox="1">
              <a:spLocks noChangeArrowheads="1"/>
            </p:cNvSpPr>
            <p:nvPr/>
          </p:nvSpPr>
          <p:spPr bwMode="auto">
            <a:xfrm>
              <a:off x="3080748" y="2183566"/>
              <a:ext cx="2568575" cy="14570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Los derechos deben ser los mismos si el cargamento es desembarcado en Marsella, Rotterdam o, por ejemplo, Hamburgo ya que, en caso contrario, los importadores elegirían el punto de entrada que minimizase sus costes</a:t>
              </a:r>
              <a:r>
                <a:rPr lang="es-MX"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6DBB630C-D17B-4D40-99E0-45D5538B8927}"/>
                </a:ext>
              </a:extLst>
            </p:cNvPr>
            <p:cNvSpPr txBox="1">
              <a:spLocks noChangeArrowheads="1"/>
            </p:cNvSpPr>
            <p:nvPr/>
          </p:nvSpPr>
          <p:spPr bwMode="auto">
            <a:xfrm>
              <a:off x="3118847" y="3803556"/>
              <a:ext cx="2530475" cy="15357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De este modo, una unión aduanera requiere que Alemania, Francia, Holanda, y todos los demás países, acuerden aplicar los mismos aranceles. Esto no se hace fácilmente. De hecho, los países están cediendo parte de su soberanía a una entidad supranacional, la Unión Europea.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uadro de texto 2">
              <a:extLst>
                <a:ext uri="{FF2B5EF4-FFF2-40B4-BE49-F238E27FC236}">
                  <a16:creationId xmlns:a16="http://schemas.microsoft.com/office/drawing/2014/main" id="{B1894492-C078-4F6E-870F-3FC97C2C1233}"/>
                </a:ext>
              </a:extLst>
            </p:cNvPr>
            <p:cNvSpPr txBox="1">
              <a:spLocks noChangeArrowheads="1"/>
            </p:cNvSpPr>
            <p:nvPr/>
          </p:nvSpPr>
          <p:spPr bwMode="auto">
            <a:xfrm>
              <a:off x="893928" y="566382"/>
              <a:ext cx="756920" cy="299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Ventajas</a:t>
              </a:r>
            </a:p>
          </p:txBody>
        </p:sp>
        <p:sp>
          <p:nvSpPr>
            <p:cNvPr id="12" name="Cuadro de texto 2">
              <a:extLst>
                <a:ext uri="{FF2B5EF4-FFF2-40B4-BE49-F238E27FC236}">
                  <a16:creationId xmlns:a16="http://schemas.microsoft.com/office/drawing/2014/main" id="{C4AAF1B5-DB89-41E9-A623-F2C31938FD42}"/>
                </a:ext>
              </a:extLst>
            </p:cNvPr>
            <p:cNvSpPr txBox="1">
              <a:spLocks noChangeArrowheads="1"/>
            </p:cNvSpPr>
            <p:nvPr/>
          </p:nvSpPr>
          <p:spPr bwMode="auto">
            <a:xfrm>
              <a:off x="3787253" y="532263"/>
              <a:ext cx="920750" cy="299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Desventajas</a:t>
              </a:r>
            </a:p>
          </p:txBody>
        </p:sp>
        <p:sp>
          <p:nvSpPr>
            <p:cNvPr id="13" name="Flecha: curvada hacia la derecha 12">
              <a:extLst>
                <a:ext uri="{FF2B5EF4-FFF2-40B4-BE49-F238E27FC236}">
                  <a16:creationId xmlns:a16="http://schemas.microsoft.com/office/drawing/2014/main" id="{67A9D08E-818C-40B4-9F2E-941767D0D1BC}"/>
                </a:ext>
              </a:extLst>
            </p:cNvPr>
            <p:cNvSpPr/>
            <p:nvPr/>
          </p:nvSpPr>
          <p:spPr>
            <a:xfrm>
              <a:off x="232012" y="75063"/>
              <a:ext cx="627797" cy="6750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Flecha: curvada hacia la izquierda 13">
              <a:extLst>
                <a:ext uri="{FF2B5EF4-FFF2-40B4-BE49-F238E27FC236}">
                  <a16:creationId xmlns:a16="http://schemas.microsoft.com/office/drawing/2014/main" id="{D2AF1C70-72DB-4456-8EEE-449D783B928F}"/>
                </a:ext>
              </a:extLst>
            </p:cNvPr>
            <p:cNvSpPr/>
            <p:nvPr/>
          </p:nvSpPr>
          <p:spPr>
            <a:xfrm>
              <a:off x="4741175" y="75063"/>
              <a:ext cx="755650" cy="7429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15" name="Conector recto de flecha 14">
              <a:extLst>
                <a:ext uri="{FF2B5EF4-FFF2-40B4-BE49-F238E27FC236}">
                  <a16:creationId xmlns:a16="http://schemas.microsoft.com/office/drawing/2014/main" id="{120891A2-53D5-4922-958B-CA7D60AEA131}"/>
                </a:ext>
              </a:extLst>
            </p:cNvPr>
            <p:cNvCxnSpPr/>
            <p:nvPr/>
          </p:nvCxnSpPr>
          <p:spPr>
            <a:xfrm>
              <a:off x="1311322" y="880281"/>
              <a:ext cx="0" cy="129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6C5FC25-706E-4C95-81C8-86505DF212F3}"/>
                </a:ext>
              </a:extLst>
            </p:cNvPr>
            <p:cNvCxnSpPr/>
            <p:nvPr/>
          </p:nvCxnSpPr>
          <p:spPr>
            <a:xfrm>
              <a:off x="4279710" y="846162"/>
              <a:ext cx="0" cy="129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16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E9816-2501-4B5D-845F-F3491C1A1A9D}"/>
              </a:ext>
            </a:extLst>
          </p:cNvPr>
          <p:cNvSpPr>
            <a:spLocks noGrp="1"/>
          </p:cNvSpPr>
          <p:nvPr>
            <p:ph type="title"/>
          </p:nvPr>
        </p:nvSpPr>
        <p:spPr/>
        <p:txBody>
          <a:bodyPr>
            <a:normAutofit fontScale="90000"/>
          </a:bodyPr>
          <a:lstStyle/>
          <a:p>
            <a:r>
              <a:rPr lang="es-MX" sz="3600" dirty="0"/>
              <a:t>Tratados comerciales</a:t>
            </a:r>
            <a:br>
              <a:rPr lang="es-MX" sz="3200" dirty="0"/>
            </a:br>
            <a:r>
              <a:rPr lang="es-MX" sz="2700" dirty="0"/>
              <a:t>Resultados de la integración </a:t>
            </a:r>
            <a:br>
              <a:rPr lang="es-MX" sz="3200" b="1" dirty="0">
                <a:latin typeface="Calibri" panose="020F0502020204030204" pitchFamily="34" charset="0"/>
                <a:cs typeface="Times New Roman" panose="02020603050405020304" pitchFamily="18" charset="0"/>
              </a:rPr>
            </a:br>
            <a:endParaRPr lang="es-MX" dirty="0"/>
          </a:p>
        </p:txBody>
      </p:sp>
      <p:grpSp>
        <p:nvGrpSpPr>
          <p:cNvPr id="4" name="Grupo 3">
            <a:extLst>
              <a:ext uri="{FF2B5EF4-FFF2-40B4-BE49-F238E27FC236}">
                <a16:creationId xmlns:a16="http://schemas.microsoft.com/office/drawing/2014/main" id="{64390398-31DF-4C70-A66D-AF913972E58E}"/>
              </a:ext>
            </a:extLst>
          </p:cNvPr>
          <p:cNvGrpSpPr/>
          <p:nvPr/>
        </p:nvGrpSpPr>
        <p:grpSpPr>
          <a:xfrm>
            <a:off x="2425246" y="1942572"/>
            <a:ext cx="7066628" cy="3907895"/>
            <a:chOff x="0" y="0"/>
            <a:chExt cx="4844500" cy="3159457"/>
          </a:xfrm>
        </p:grpSpPr>
        <p:sp>
          <p:nvSpPr>
            <p:cNvPr id="5" name="Cuadro de texto 2">
              <a:extLst>
                <a:ext uri="{FF2B5EF4-FFF2-40B4-BE49-F238E27FC236}">
                  <a16:creationId xmlns:a16="http://schemas.microsoft.com/office/drawing/2014/main" id="{BD4BCEC6-2B74-45C0-B891-7D74D1DC2AF2}"/>
                </a:ext>
              </a:extLst>
            </p:cNvPr>
            <p:cNvSpPr txBox="1">
              <a:spLocks noChangeArrowheads="1"/>
            </p:cNvSpPr>
            <p:nvPr/>
          </p:nvSpPr>
          <p:spPr bwMode="auto">
            <a:xfrm>
              <a:off x="0" y="928048"/>
              <a:ext cx="1139190" cy="4635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Resultados de la integración </a:t>
              </a:r>
            </a:p>
          </p:txBody>
        </p:sp>
        <p:sp>
          <p:nvSpPr>
            <p:cNvPr id="6" name="Cuadro de texto 2">
              <a:extLst>
                <a:ext uri="{FF2B5EF4-FFF2-40B4-BE49-F238E27FC236}">
                  <a16:creationId xmlns:a16="http://schemas.microsoft.com/office/drawing/2014/main" id="{07DA2114-0D08-4852-8FCB-CBD5CB676F76}"/>
                </a:ext>
              </a:extLst>
            </p:cNvPr>
            <p:cNvSpPr txBox="1">
              <a:spLocks noChangeArrowheads="1"/>
            </p:cNvSpPr>
            <p:nvPr/>
          </p:nvSpPr>
          <p:spPr bwMode="auto">
            <a:xfrm>
              <a:off x="1562668" y="470848"/>
              <a:ext cx="934720" cy="477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Creación de comercio</a:t>
              </a:r>
            </a:p>
          </p:txBody>
        </p:sp>
        <p:sp>
          <p:nvSpPr>
            <p:cNvPr id="7" name="Cuadro de texto 2">
              <a:extLst>
                <a:ext uri="{FF2B5EF4-FFF2-40B4-BE49-F238E27FC236}">
                  <a16:creationId xmlns:a16="http://schemas.microsoft.com/office/drawing/2014/main" id="{95619088-DF38-40AE-8C78-61B009549D5C}"/>
                </a:ext>
              </a:extLst>
            </p:cNvPr>
            <p:cNvSpPr txBox="1">
              <a:spLocks noChangeArrowheads="1"/>
            </p:cNvSpPr>
            <p:nvPr/>
          </p:nvSpPr>
          <p:spPr bwMode="auto">
            <a:xfrm>
              <a:off x="1542197" y="2088107"/>
              <a:ext cx="1016635" cy="4635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Desviación de comercio</a:t>
              </a:r>
            </a:p>
          </p:txBody>
        </p:sp>
        <p:sp>
          <p:nvSpPr>
            <p:cNvPr id="8" name="Cuadro de texto 2">
              <a:extLst>
                <a:ext uri="{FF2B5EF4-FFF2-40B4-BE49-F238E27FC236}">
                  <a16:creationId xmlns:a16="http://schemas.microsoft.com/office/drawing/2014/main" id="{FF80A0B1-441C-451B-B788-D2E39F6BC470}"/>
                </a:ext>
              </a:extLst>
            </p:cNvPr>
            <p:cNvSpPr txBox="1">
              <a:spLocks noChangeArrowheads="1"/>
            </p:cNvSpPr>
            <p:nvPr/>
          </p:nvSpPr>
          <p:spPr bwMode="auto">
            <a:xfrm>
              <a:off x="2954740" y="143301"/>
              <a:ext cx="1698625" cy="1193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Conduce a reemplazar la producción nacional de alto coste por importaciones procedentes de otro país de la unión (El país gana).</a:t>
              </a:r>
            </a:p>
          </p:txBody>
        </p:sp>
        <p:sp>
          <p:nvSpPr>
            <p:cNvPr id="9" name="Cuadro de texto 2">
              <a:extLst>
                <a:ext uri="{FF2B5EF4-FFF2-40B4-BE49-F238E27FC236}">
                  <a16:creationId xmlns:a16="http://schemas.microsoft.com/office/drawing/2014/main" id="{14F0067B-C445-456B-A8C0-4FB9EEBEB98A}"/>
                </a:ext>
              </a:extLst>
            </p:cNvPr>
            <p:cNvSpPr txBox="1">
              <a:spLocks noChangeArrowheads="1"/>
            </p:cNvSpPr>
            <p:nvPr/>
          </p:nvSpPr>
          <p:spPr bwMode="auto">
            <a:xfrm>
              <a:off x="2954740" y="1692322"/>
              <a:ext cx="1889760" cy="13849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Conduce a reemplazar importaciones más baratas de fuera del área integrada por importaciones más caras de dentro procedentes de otro país de la unión (El país pierde).</a:t>
              </a:r>
            </a:p>
          </p:txBody>
        </p:sp>
        <p:sp>
          <p:nvSpPr>
            <p:cNvPr id="10" name="Abrir llave 9">
              <a:extLst>
                <a:ext uri="{FF2B5EF4-FFF2-40B4-BE49-F238E27FC236}">
                  <a16:creationId xmlns:a16="http://schemas.microsoft.com/office/drawing/2014/main" id="{159E9D23-B1E0-4D4D-ADB3-8521179B0DBD}"/>
                </a:ext>
              </a:extLst>
            </p:cNvPr>
            <p:cNvSpPr/>
            <p:nvPr/>
          </p:nvSpPr>
          <p:spPr>
            <a:xfrm>
              <a:off x="1239103" y="0"/>
              <a:ext cx="228031" cy="3049867"/>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Abrir llave 10">
              <a:extLst>
                <a:ext uri="{FF2B5EF4-FFF2-40B4-BE49-F238E27FC236}">
                  <a16:creationId xmlns:a16="http://schemas.microsoft.com/office/drawing/2014/main" id="{425E541C-E4DB-4BC1-A097-8FB5A918984F}"/>
                </a:ext>
              </a:extLst>
            </p:cNvPr>
            <p:cNvSpPr/>
            <p:nvPr/>
          </p:nvSpPr>
          <p:spPr>
            <a:xfrm>
              <a:off x="2658470" y="34119"/>
              <a:ext cx="156949" cy="1317008"/>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Abrir llave 11">
              <a:extLst>
                <a:ext uri="{FF2B5EF4-FFF2-40B4-BE49-F238E27FC236}">
                  <a16:creationId xmlns:a16="http://schemas.microsoft.com/office/drawing/2014/main" id="{9BFF95B5-0B88-4C1D-91E2-6FA965AF9984}"/>
                </a:ext>
              </a:extLst>
            </p:cNvPr>
            <p:cNvSpPr/>
            <p:nvPr/>
          </p:nvSpPr>
          <p:spPr>
            <a:xfrm>
              <a:off x="2658470" y="1617260"/>
              <a:ext cx="180264" cy="1542197"/>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08986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DAFC0-CFA6-4935-82AE-B67E5461E602}"/>
              </a:ext>
            </a:extLst>
          </p:cNvPr>
          <p:cNvSpPr>
            <a:spLocks noGrp="1"/>
          </p:cNvSpPr>
          <p:nvPr>
            <p:ph type="title"/>
          </p:nvPr>
        </p:nvSpPr>
        <p:spPr/>
        <p:txBody>
          <a:bodyPr/>
          <a:lstStyle/>
          <a:p>
            <a:r>
              <a:rPr lang="es-MX" sz="3200" dirty="0"/>
              <a:t>Tratados comerciales</a:t>
            </a:r>
            <a:br>
              <a:rPr lang="es-MX" sz="3200" dirty="0"/>
            </a:br>
            <a:r>
              <a:rPr lang="es-MX" sz="1800" b="1" dirty="0">
                <a:effectLst/>
                <a:latin typeface="Calibri" panose="020F0502020204030204" pitchFamily="34" charset="0"/>
                <a:ea typeface="Calibri" panose="020F0502020204030204" pitchFamily="34" charset="0"/>
                <a:cs typeface="Times New Roman" panose="02020603050405020304" pitchFamily="18" charset="0"/>
              </a:rPr>
              <a:t>Desviación de comercio en América del Sur </a:t>
            </a:r>
            <a:endParaRPr lang="es-MX" b="1" dirty="0"/>
          </a:p>
        </p:txBody>
      </p:sp>
      <p:grpSp>
        <p:nvGrpSpPr>
          <p:cNvPr id="4" name="Grupo 3">
            <a:extLst>
              <a:ext uri="{FF2B5EF4-FFF2-40B4-BE49-F238E27FC236}">
                <a16:creationId xmlns:a16="http://schemas.microsoft.com/office/drawing/2014/main" id="{2AC61ED4-5E52-48FE-B9AB-757A7E931ABE}"/>
              </a:ext>
            </a:extLst>
          </p:cNvPr>
          <p:cNvGrpSpPr/>
          <p:nvPr/>
        </p:nvGrpSpPr>
        <p:grpSpPr>
          <a:xfrm>
            <a:off x="1804594" y="1903162"/>
            <a:ext cx="9108939" cy="4150319"/>
            <a:chOff x="-336665" y="2681"/>
            <a:chExt cx="6691647" cy="4048814"/>
          </a:xfrm>
        </p:grpSpPr>
        <p:sp>
          <p:nvSpPr>
            <p:cNvPr id="5" name="Cuadro de texto 2">
              <a:extLst>
                <a:ext uri="{FF2B5EF4-FFF2-40B4-BE49-F238E27FC236}">
                  <a16:creationId xmlns:a16="http://schemas.microsoft.com/office/drawing/2014/main" id="{A232E7F8-117E-42BF-9DF2-6480DAF66394}"/>
                </a:ext>
              </a:extLst>
            </p:cNvPr>
            <p:cNvSpPr txBox="1">
              <a:spLocks noChangeArrowheads="1"/>
            </p:cNvSpPr>
            <p:nvPr/>
          </p:nvSpPr>
          <p:spPr bwMode="auto">
            <a:xfrm>
              <a:off x="-119849" y="323255"/>
              <a:ext cx="1637665" cy="15011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En 1991, cuatro naciones sudamericanas, Argentina, Brasil, Paraguay y Uruguay, crearon un área de libre comercio denominado Mercosur.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a:extLst>
                <a:ext uri="{FF2B5EF4-FFF2-40B4-BE49-F238E27FC236}">
                  <a16:creationId xmlns:a16="http://schemas.microsoft.com/office/drawing/2014/main" id="{48E03010-43CC-4483-8C61-5F4FA67860FC}"/>
                </a:ext>
              </a:extLst>
            </p:cNvPr>
            <p:cNvSpPr txBox="1">
              <a:spLocks noChangeArrowheads="1"/>
            </p:cNvSpPr>
            <p:nvPr/>
          </p:nvSpPr>
          <p:spPr bwMode="auto">
            <a:xfrm>
              <a:off x="1876567" y="603344"/>
              <a:ext cx="1671320" cy="14465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Los líderes en la región han afirmado orgullosos que Mercosur es un gran éxito que forma parte de un paquete de reformas económicas mucho mayor.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Cuadro de texto 2">
              <a:extLst>
                <a:ext uri="{FF2B5EF4-FFF2-40B4-BE49-F238E27FC236}">
                  <a16:creationId xmlns:a16="http://schemas.microsoft.com/office/drawing/2014/main" id="{F1B471BB-3FEE-4849-8108-241B7B217569}"/>
                </a:ext>
              </a:extLst>
            </p:cNvPr>
            <p:cNvSpPr txBox="1">
              <a:spLocks noChangeArrowheads="1"/>
            </p:cNvSpPr>
            <p:nvPr/>
          </p:nvSpPr>
          <p:spPr bwMode="auto">
            <a:xfrm>
              <a:off x="3753134" y="924068"/>
              <a:ext cx="2601848" cy="21707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En 1996 un estudio preparado por el jefe de economistas especializados en comercio del Banco Mundial concluía que, </a:t>
              </a:r>
              <a:r>
                <a:rPr lang="es-MX" sz="1400" b="1" i="1" dirty="0">
                  <a:effectLst/>
                  <a:latin typeface="Calibri" panose="020F0502020204030204" pitchFamily="34" charset="0"/>
                  <a:ea typeface="Calibri" panose="020F0502020204030204" pitchFamily="34" charset="0"/>
                  <a:cs typeface="Times New Roman" panose="02020603050405020304" pitchFamily="18" charset="0"/>
                </a:rPr>
                <a:t>a pesar del éxito de Mercosur para aumentar el comercio regional (o, mejor dicho, debido precisamente a que ese éxito se ha producido a expensas de otro comercio) los efectos netos en las economías afectadas son, probablemente, negativos.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 de texto 2">
              <a:extLst>
                <a:ext uri="{FF2B5EF4-FFF2-40B4-BE49-F238E27FC236}">
                  <a16:creationId xmlns:a16="http://schemas.microsoft.com/office/drawing/2014/main" id="{DD896CC9-F982-45DA-98F4-9A9ABB01D075}"/>
                </a:ext>
              </a:extLst>
            </p:cNvPr>
            <p:cNvSpPr txBox="1">
              <a:spLocks noChangeArrowheads="1"/>
            </p:cNvSpPr>
            <p:nvPr/>
          </p:nvSpPr>
          <p:spPr bwMode="auto">
            <a:xfrm>
              <a:off x="-336665" y="2994220"/>
              <a:ext cx="3551787" cy="10572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i="1" dirty="0">
                  <a:effectLst/>
                  <a:latin typeface="Calibri" panose="020F0502020204030204" pitchFamily="34" charset="0"/>
                  <a:ea typeface="Calibri" panose="020F0502020204030204" pitchFamily="34" charset="0"/>
                  <a:cs typeface="Times New Roman" panose="02020603050405020304" pitchFamily="18" charset="0"/>
                </a:rPr>
                <a:t>En concreto, debido a Mercosur, la industria del automóvil altamente protegida pero relativamente ineficiente de Brasil ha adquirido, de hecho, un mercado cautivo en Argentina, desplazando las importaciones de otros lugares.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Flecha: curvada hacia abajo 8">
              <a:extLst>
                <a:ext uri="{FF2B5EF4-FFF2-40B4-BE49-F238E27FC236}">
                  <a16:creationId xmlns:a16="http://schemas.microsoft.com/office/drawing/2014/main" id="{6B57DA10-FFF7-4F33-8DAD-F8904728FDE1}"/>
                </a:ext>
              </a:extLst>
            </p:cNvPr>
            <p:cNvSpPr/>
            <p:nvPr/>
          </p:nvSpPr>
          <p:spPr>
            <a:xfrm rot="926022">
              <a:off x="1513113" y="2681"/>
              <a:ext cx="941216" cy="4789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Flecha: curvada hacia abajo 9">
              <a:extLst>
                <a:ext uri="{FF2B5EF4-FFF2-40B4-BE49-F238E27FC236}">
                  <a16:creationId xmlns:a16="http://schemas.microsoft.com/office/drawing/2014/main" id="{062944C7-F26A-402B-9A8A-9879EDBF7EBB}"/>
                </a:ext>
              </a:extLst>
            </p:cNvPr>
            <p:cNvSpPr/>
            <p:nvPr/>
          </p:nvSpPr>
          <p:spPr>
            <a:xfrm rot="926022">
              <a:off x="3535908" y="300250"/>
              <a:ext cx="973976" cy="527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Flecha: curvada hacia la izquierda 10">
              <a:extLst>
                <a:ext uri="{FF2B5EF4-FFF2-40B4-BE49-F238E27FC236}">
                  <a16:creationId xmlns:a16="http://schemas.microsoft.com/office/drawing/2014/main" id="{E1D300CC-11D0-4272-8BDF-CE3AFB6EAE0E}"/>
                </a:ext>
              </a:extLst>
            </p:cNvPr>
            <p:cNvSpPr/>
            <p:nvPr/>
          </p:nvSpPr>
          <p:spPr>
            <a:xfrm rot="2950622">
              <a:off x="3327341" y="3159404"/>
              <a:ext cx="513699" cy="8252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359561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AEC5-2C7D-4EAD-990E-F648BB88592C}"/>
              </a:ext>
            </a:extLst>
          </p:cNvPr>
          <p:cNvSpPr>
            <a:spLocks noGrp="1"/>
          </p:cNvSpPr>
          <p:nvPr>
            <p:ph type="title"/>
          </p:nvPr>
        </p:nvSpPr>
        <p:spPr>
          <a:xfrm>
            <a:off x="172127" y="153690"/>
            <a:ext cx="9603275" cy="1049235"/>
          </a:xfrm>
        </p:spPr>
        <p:txBody>
          <a:bodyPr/>
          <a:lstStyle/>
          <a:p>
            <a:r>
              <a:rPr lang="es-MX" b="0" i="0" dirty="0">
                <a:solidFill>
                  <a:srgbClr val="0B2832"/>
                </a:solidFill>
                <a:effectLst/>
                <a:latin typeface="Arial" panose="020B0604020202020204" pitchFamily="34" charset="0"/>
              </a:rPr>
              <a:t>5.2 Exportación</a:t>
            </a:r>
            <a:endParaRPr lang="es-MX" dirty="0"/>
          </a:p>
        </p:txBody>
      </p:sp>
      <p:grpSp>
        <p:nvGrpSpPr>
          <p:cNvPr id="4" name="Grupo 3">
            <a:extLst>
              <a:ext uri="{FF2B5EF4-FFF2-40B4-BE49-F238E27FC236}">
                <a16:creationId xmlns:a16="http://schemas.microsoft.com/office/drawing/2014/main" id="{EFD5DC00-5111-4FC0-95F5-2FAC31339176}"/>
              </a:ext>
            </a:extLst>
          </p:cNvPr>
          <p:cNvGrpSpPr/>
          <p:nvPr/>
        </p:nvGrpSpPr>
        <p:grpSpPr>
          <a:xfrm>
            <a:off x="1278466" y="749731"/>
            <a:ext cx="10405533" cy="5418667"/>
            <a:chOff x="0" y="1"/>
            <a:chExt cx="6103917" cy="7030191"/>
          </a:xfrm>
        </p:grpSpPr>
        <p:grpSp>
          <p:nvGrpSpPr>
            <p:cNvPr id="5" name="Grupo 4">
              <a:extLst>
                <a:ext uri="{FF2B5EF4-FFF2-40B4-BE49-F238E27FC236}">
                  <a16:creationId xmlns:a16="http://schemas.microsoft.com/office/drawing/2014/main" id="{37317020-8268-408F-9447-753815B844E7}"/>
                </a:ext>
              </a:extLst>
            </p:cNvPr>
            <p:cNvGrpSpPr/>
            <p:nvPr/>
          </p:nvGrpSpPr>
          <p:grpSpPr>
            <a:xfrm>
              <a:off x="0" y="1"/>
              <a:ext cx="6038866" cy="7030191"/>
              <a:chOff x="-6560" y="-81008"/>
              <a:chExt cx="6039378" cy="7030669"/>
            </a:xfrm>
          </p:grpSpPr>
          <p:sp>
            <p:nvSpPr>
              <p:cNvPr id="14" name="Cuadro de texto 2">
                <a:extLst>
                  <a:ext uri="{FF2B5EF4-FFF2-40B4-BE49-F238E27FC236}">
                    <a16:creationId xmlns:a16="http://schemas.microsoft.com/office/drawing/2014/main" id="{AFEF5E73-6507-4057-8A61-1DBCE7C053B6}"/>
                  </a:ext>
                </a:extLst>
              </p:cNvPr>
              <p:cNvSpPr txBox="1">
                <a:spLocks noChangeArrowheads="1"/>
              </p:cNvSpPr>
              <p:nvPr/>
            </p:nvSpPr>
            <p:spPr bwMode="auto">
              <a:xfrm>
                <a:off x="-6560" y="3043426"/>
                <a:ext cx="921284" cy="4144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Exportación</a:t>
                </a:r>
              </a:p>
            </p:txBody>
          </p:sp>
          <p:sp>
            <p:nvSpPr>
              <p:cNvPr id="15" name="Cuadro de texto 2">
                <a:extLst>
                  <a:ext uri="{FF2B5EF4-FFF2-40B4-BE49-F238E27FC236}">
                    <a16:creationId xmlns:a16="http://schemas.microsoft.com/office/drawing/2014/main" id="{2FAF89AB-3499-491C-A818-6EE34C1C4BEE}"/>
                  </a:ext>
                </a:extLst>
              </p:cNvPr>
              <p:cNvSpPr txBox="1">
                <a:spLocks noChangeArrowheads="1"/>
              </p:cNvSpPr>
              <p:nvPr/>
            </p:nvSpPr>
            <p:spPr bwMode="auto">
              <a:xfrm>
                <a:off x="1236359" y="708689"/>
                <a:ext cx="1090713" cy="349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Definición</a:t>
                </a:r>
              </a:p>
            </p:txBody>
          </p:sp>
          <p:sp>
            <p:nvSpPr>
              <p:cNvPr id="16" name="Cuadro de texto 2">
                <a:extLst>
                  <a:ext uri="{FF2B5EF4-FFF2-40B4-BE49-F238E27FC236}">
                    <a16:creationId xmlns:a16="http://schemas.microsoft.com/office/drawing/2014/main" id="{0CE293F5-3430-4F9B-8080-BD396E65A8BE}"/>
                  </a:ext>
                </a:extLst>
              </p:cNvPr>
              <p:cNvSpPr txBox="1">
                <a:spLocks noChangeArrowheads="1"/>
              </p:cNvSpPr>
              <p:nvPr/>
            </p:nvSpPr>
            <p:spPr bwMode="auto">
              <a:xfrm>
                <a:off x="2804600" y="-54600"/>
                <a:ext cx="1467243" cy="21155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La venta, trueque o donaciones de bienes y servicios de los residentes a los no residentes; las exportaciones tienen lugar cuando ocurre la transferencia de propiedad entre residentes y no residentes </a:t>
                </a:r>
                <a:r>
                  <a:rPr lang="es-MX" sz="900">
                    <a:effectLst/>
                    <a:latin typeface="Calibri" panose="020F0502020204030204" pitchFamily="34" charset="0"/>
                    <a:ea typeface="Calibri" panose="020F0502020204030204" pitchFamily="34" charset="0"/>
                    <a:cs typeface="Times New Roman" panose="02020603050405020304" pitchFamily="18" charset="0"/>
                  </a:rPr>
                  <a:t>(INEGI,2011).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2">
                <a:extLst>
                  <a:ext uri="{FF2B5EF4-FFF2-40B4-BE49-F238E27FC236}">
                    <a16:creationId xmlns:a16="http://schemas.microsoft.com/office/drawing/2014/main" id="{28A5445F-840E-4020-BAEF-B70C1356DA61}"/>
                  </a:ext>
                </a:extLst>
              </p:cNvPr>
              <p:cNvSpPr txBox="1">
                <a:spLocks noChangeArrowheads="1"/>
              </p:cNvSpPr>
              <p:nvPr/>
            </p:nvSpPr>
            <p:spPr bwMode="auto">
              <a:xfrm>
                <a:off x="4599229" y="-81008"/>
                <a:ext cx="1433589" cy="9485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Solamente se deben de considerar aquellos bienes que fueron producidos y/o que incluyen algún proceso productivo realizado por residentes.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2">
                <a:extLst>
                  <a:ext uri="{FF2B5EF4-FFF2-40B4-BE49-F238E27FC236}">
                    <a16:creationId xmlns:a16="http://schemas.microsoft.com/office/drawing/2014/main" id="{CE57471F-B2F4-4512-B868-21607FF900AF}"/>
                  </a:ext>
                </a:extLst>
              </p:cNvPr>
              <p:cNvSpPr txBox="1">
                <a:spLocks noChangeArrowheads="1"/>
              </p:cNvSpPr>
              <p:nvPr/>
            </p:nvSpPr>
            <p:spPr bwMode="auto">
              <a:xfrm>
                <a:off x="1275131" y="2819196"/>
                <a:ext cx="986782" cy="412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Cálculo</a:t>
                </a:r>
              </a:p>
            </p:txBody>
          </p:sp>
          <p:sp>
            <p:nvSpPr>
              <p:cNvPr id="19" name="Cuadro de texto 2">
                <a:extLst>
                  <a:ext uri="{FF2B5EF4-FFF2-40B4-BE49-F238E27FC236}">
                    <a16:creationId xmlns:a16="http://schemas.microsoft.com/office/drawing/2014/main" id="{779F7ECA-8A0C-4D83-8555-1FC368DC854B}"/>
                  </a:ext>
                </a:extLst>
              </p:cNvPr>
              <p:cNvSpPr txBox="1">
                <a:spLocks noChangeArrowheads="1"/>
              </p:cNvSpPr>
              <p:nvPr/>
            </p:nvSpPr>
            <p:spPr bwMode="auto">
              <a:xfrm>
                <a:off x="2759874" y="2301908"/>
                <a:ext cx="3272802" cy="13862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Se contabiliza a través de la venta de bienes producidos en el país residente más la venta de bienes que formaron parte de algún proceso productivo realizado por residentes, así como los servicios de transporte y seguros que realizan los residentes dentro de las transacciones de importación (INEGI, 2011)</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Abrir llave 19">
                <a:extLst>
                  <a:ext uri="{FF2B5EF4-FFF2-40B4-BE49-F238E27FC236}">
                    <a16:creationId xmlns:a16="http://schemas.microsoft.com/office/drawing/2014/main" id="{D4843677-456A-48A2-83C0-370DFF00F645}"/>
                  </a:ext>
                </a:extLst>
              </p:cNvPr>
              <p:cNvSpPr/>
              <p:nvPr/>
            </p:nvSpPr>
            <p:spPr>
              <a:xfrm>
                <a:off x="1043804" y="-42153"/>
                <a:ext cx="125390" cy="6991814"/>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Abrir llave 20">
                <a:extLst>
                  <a:ext uri="{FF2B5EF4-FFF2-40B4-BE49-F238E27FC236}">
                    <a16:creationId xmlns:a16="http://schemas.microsoft.com/office/drawing/2014/main" id="{F58C8D9B-60AB-436B-9460-B994267651DD}"/>
                  </a:ext>
                </a:extLst>
              </p:cNvPr>
              <p:cNvSpPr/>
              <p:nvPr/>
            </p:nvSpPr>
            <p:spPr>
              <a:xfrm>
                <a:off x="2410617" y="-68243"/>
                <a:ext cx="222551" cy="212918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Abrir llave 21">
                <a:extLst>
                  <a:ext uri="{FF2B5EF4-FFF2-40B4-BE49-F238E27FC236}">
                    <a16:creationId xmlns:a16="http://schemas.microsoft.com/office/drawing/2014/main" id="{869DCF0C-0B97-4E78-8696-2D11482996DB}"/>
                  </a:ext>
                </a:extLst>
              </p:cNvPr>
              <p:cNvSpPr/>
              <p:nvPr/>
            </p:nvSpPr>
            <p:spPr>
              <a:xfrm>
                <a:off x="2345221" y="2285876"/>
                <a:ext cx="343733" cy="1386387"/>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6" name="Cuadro de texto 2">
              <a:extLst>
                <a:ext uri="{FF2B5EF4-FFF2-40B4-BE49-F238E27FC236}">
                  <a16:creationId xmlns:a16="http://schemas.microsoft.com/office/drawing/2014/main" id="{5ABE1F88-B621-4924-827E-5B1598EFE533}"/>
                </a:ext>
              </a:extLst>
            </p:cNvPr>
            <p:cNvSpPr txBox="1">
              <a:spLocks noChangeArrowheads="1"/>
            </p:cNvSpPr>
            <p:nvPr/>
          </p:nvSpPr>
          <p:spPr bwMode="auto">
            <a:xfrm>
              <a:off x="1270280" y="5189517"/>
              <a:ext cx="986676" cy="412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Clasificación</a:t>
              </a:r>
            </a:p>
          </p:txBody>
        </p:sp>
        <p:sp>
          <p:nvSpPr>
            <p:cNvPr id="7" name="Abrir llave 6">
              <a:extLst>
                <a:ext uri="{FF2B5EF4-FFF2-40B4-BE49-F238E27FC236}">
                  <a16:creationId xmlns:a16="http://schemas.microsoft.com/office/drawing/2014/main" id="{7A989C3F-1434-4048-BB4F-BD2FBE9160EF}"/>
                </a:ext>
              </a:extLst>
            </p:cNvPr>
            <p:cNvSpPr/>
            <p:nvPr/>
          </p:nvSpPr>
          <p:spPr>
            <a:xfrm>
              <a:off x="2353789" y="3977939"/>
              <a:ext cx="285715" cy="2968606"/>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 name="Cuadro de texto 2">
              <a:extLst>
                <a:ext uri="{FF2B5EF4-FFF2-40B4-BE49-F238E27FC236}">
                  <a16:creationId xmlns:a16="http://schemas.microsoft.com/office/drawing/2014/main" id="{F223A937-DEC8-4598-84FD-77DC77DAB823}"/>
                </a:ext>
              </a:extLst>
            </p:cNvPr>
            <p:cNvSpPr txBox="1">
              <a:spLocks noChangeArrowheads="1"/>
            </p:cNvSpPr>
            <p:nvPr/>
          </p:nvSpPr>
          <p:spPr bwMode="auto">
            <a:xfrm>
              <a:off x="2778826" y="4108862"/>
              <a:ext cx="1900052" cy="9619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Definitiva. Consiste en la salida de mercancías del territorio nacional para permanecer en el extranjero por tiempo ilimitado)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A9D64849-98B1-4CA6-8135-2CB1A57FB53A}"/>
                </a:ext>
              </a:extLst>
            </p:cNvPr>
            <p:cNvSpPr txBox="1">
              <a:spLocks noChangeArrowheads="1"/>
            </p:cNvSpPr>
            <p:nvPr/>
          </p:nvSpPr>
          <p:spPr bwMode="auto">
            <a:xfrm>
              <a:off x="2790702" y="5807034"/>
              <a:ext cx="1900052" cy="10450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Temporal. Consiste en la salida de mercancías del territorio nacional para permanecer un tiempo limitado con un fin específico en el extranjero y retornar posteriormente al país).</a:t>
              </a:r>
            </a:p>
          </p:txBody>
        </p:sp>
        <p:sp>
          <p:nvSpPr>
            <p:cNvPr id="10" name="Cuadro de texto 2">
              <a:extLst>
                <a:ext uri="{FF2B5EF4-FFF2-40B4-BE49-F238E27FC236}">
                  <a16:creationId xmlns:a16="http://schemas.microsoft.com/office/drawing/2014/main" id="{EAF4140B-304D-41D5-98EE-2C8DE3742737}"/>
                </a:ext>
              </a:extLst>
            </p:cNvPr>
            <p:cNvSpPr txBox="1">
              <a:spLocks noChangeArrowheads="1"/>
            </p:cNvSpPr>
            <p:nvPr/>
          </p:nvSpPr>
          <p:spPr bwMode="auto">
            <a:xfrm>
              <a:off x="4952011" y="4001984"/>
              <a:ext cx="1140031" cy="11637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Los autos que México envía al exterior y que permanecen en el país donde se exporten. </a:t>
              </a:r>
            </a:p>
          </p:txBody>
        </p:sp>
        <p:sp>
          <p:nvSpPr>
            <p:cNvPr id="11" name="Cuadro de texto 2">
              <a:extLst>
                <a:ext uri="{FF2B5EF4-FFF2-40B4-BE49-F238E27FC236}">
                  <a16:creationId xmlns:a16="http://schemas.microsoft.com/office/drawing/2014/main" id="{6146517F-FA57-4E0F-ABBA-2165D63FECBA}"/>
                </a:ext>
              </a:extLst>
            </p:cNvPr>
            <p:cNvSpPr txBox="1">
              <a:spLocks noChangeArrowheads="1"/>
            </p:cNvSpPr>
            <p:nvPr/>
          </p:nvSpPr>
          <p:spPr bwMode="auto">
            <a:xfrm>
              <a:off x="4963886" y="5379522"/>
              <a:ext cx="1140031" cy="16031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Mercancías que salen del país para ser exhibidas en ferias y obras de arte para ser exhibidas en otros países.</a:t>
              </a:r>
            </a:p>
          </p:txBody>
        </p:sp>
        <p:sp>
          <p:nvSpPr>
            <p:cNvPr id="12" name="Abrir llave 11">
              <a:extLst>
                <a:ext uri="{FF2B5EF4-FFF2-40B4-BE49-F238E27FC236}">
                  <a16:creationId xmlns:a16="http://schemas.microsoft.com/office/drawing/2014/main" id="{98D140D7-53FE-44DA-A994-30C9827D47D9}"/>
                </a:ext>
              </a:extLst>
            </p:cNvPr>
            <p:cNvSpPr/>
            <p:nvPr/>
          </p:nvSpPr>
          <p:spPr>
            <a:xfrm>
              <a:off x="4752604" y="3930732"/>
              <a:ext cx="135387" cy="12587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3" name="Abrir llave 12">
              <a:extLst>
                <a:ext uri="{FF2B5EF4-FFF2-40B4-BE49-F238E27FC236}">
                  <a16:creationId xmlns:a16="http://schemas.microsoft.com/office/drawing/2014/main" id="{FE4EF035-6082-4B47-B915-07A22AF47E43}"/>
                </a:ext>
              </a:extLst>
            </p:cNvPr>
            <p:cNvSpPr/>
            <p:nvPr/>
          </p:nvSpPr>
          <p:spPr>
            <a:xfrm>
              <a:off x="4764479" y="5367647"/>
              <a:ext cx="123380" cy="1662438"/>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3" name="Abrir llave 22">
            <a:extLst>
              <a:ext uri="{FF2B5EF4-FFF2-40B4-BE49-F238E27FC236}">
                <a16:creationId xmlns:a16="http://schemas.microsoft.com/office/drawing/2014/main" id="{3D5BC595-7CD5-4C4F-B232-3A1696F322AF}"/>
              </a:ext>
            </a:extLst>
          </p:cNvPr>
          <p:cNvSpPr/>
          <p:nvPr/>
        </p:nvSpPr>
        <p:spPr>
          <a:xfrm>
            <a:off x="8708024" y="749731"/>
            <a:ext cx="213737" cy="181724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Cuadro de texto 2">
            <a:extLst>
              <a:ext uri="{FF2B5EF4-FFF2-40B4-BE49-F238E27FC236}">
                <a16:creationId xmlns:a16="http://schemas.microsoft.com/office/drawing/2014/main" id="{2EAF8907-BA60-4E30-8B76-DFAED7F24D2E}"/>
              </a:ext>
            </a:extLst>
          </p:cNvPr>
          <p:cNvSpPr txBox="1">
            <a:spLocks noChangeArrowheads="1"/>
          </p:cNvSpPr>
          <p:nvPr/>
        </p:nvSpPr>
        <p:spPr bwMode="auto">
          <a:xfrm>
            <a:off x="9087096" y="1716430"/>
            <a:ext cx="2443434" cy="7132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Solo se deben de incluir los servicios correspondientes al transporte y seguros que realizan los residentes dentro de las transacciones de importación.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19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F2358-83B9-4DC8-936B-7520B5243FBF}"/>
              </a:ext>
            </a:extLst>
          </p:cNvPr>
          <p:cNvSpPr>
            <a:spLocks noGrp="1"/>
          </p:cNvSpPr>
          <p:nvPr>
            <p:ph type="title"/>
          </p:nvPr>
        </p:nvSpPr>
        <p:spPr/>
        <p:txBody>
          <a:bodyPr/>
          <a:lstStyle/>
          <a:p>
            <a:r>
              <a:rPr lang="es-MX" sz="2400" b="1" dirty="0"/>
              <a:t>Estructura del GATT</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7" name="CuadroTexto 6">
            <a:extLst>
              <a:ext uri="{FF2B5EF4-FFF2-40B4-BE49-F238E27FC236}">
                <a16:creationId xmlns:a16="http://schemas.microsoft.com/office/drawing/2014/main" id="{5D1A8D00-04C4-404F-8CBD-2EEB3507A5B2}"/>
              </a:ext>
            </a:extLst>
          </p:cNvPr>
          <p:cNvSpPr txBox="1"/>
          <p:nvPr/>
        </p:nvSpPr>
        <p:spPr>
          <a:xfrm>
            <a:off x="1451579" y="2091267"/>
            <a:ext cx="9603274" cy="968278"/>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GATT fue estructurado a partir de las condiciones objetivas de Estados Unidos en la década de los cuarenta. Se trato de un texto breve y la utilización de los mecanismos bilaterales, que permitía que los países evaluaran sus compromisos y supieran qué ventajas podrían obtener.</a:t>
            </a:r>
          </a:p>
        </p:txBody>
      </p:sp>
      <p:sp>
        <p:nvSpPr>
          <p:cNvPr id="9" name="CuadroTexto 8">
            <a:extLst>
              <a:ext uri="{FF2B5EF4-FFF2-40B4-BE49-F238E27FC236}">
                <a16:creationId xmlns:a16="http://schemas.microsoft.com/office/drawing/2014/main" id="{47C0E78D-F339-4FC4-BA08-7337BC835BB7}"/>
              </a:ext>
            </a:extLst>
          </p:cNvPr>
          <p:cNvSpPr txBox="1"/>
          <p:nvPr/>
        </p:nvSpPr>
        <p:spPr>
          <a:xfrm>
            <a:off x="1451579" y="3369733"/>
            <a:ext cx="9603274" cy="968278"/>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Acuerdo contenía concesiones arancelarias acordadas durante las primeras negociaciones comerciales multilaterales y un conjunto de normas destinadas a evitar que esas concesiones se vieran frustradas por medidas comerciales restrictivas. </a:t>
            </a:r>
          </a:p>
        </p:txBody>
      </p:sp>
    </p:spTree>
    <p:extLst>
      <p:ext uri="{BB962C8B-B14F-4D97-AF65-F5344CB8AC3E}">
        <p14:creationId xmlns:p14="http://schemas.microsoft.com/office/powerpoint/2010/main" val="152946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5DA5A-C5ED-40C8-B082-F2B90DF32F33}"/>
              </a:ext>
            </a:extLst>
          </p:cNvPr>
          <p:cNvSpPr>
            <a:spLocks noGrp="1"/>
          </p:cNvSpPr>
          <p:nvPr>
            <p:ph type="title"/>
          </p:nvPr>
        </p:nvSpPr>
        <p:spPr/>
        <p:txBody>
          <a:bodyPr>
            <a:normAutofit fontScale="90000"/>
          </a:bodyPr>
          <a:lstStyle/>
          <a:p>
            <a:r>
              <a:rPr lang="es-MX" sz="3600" dirty="0"/>
              <a:t>Exportación</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2000" b="1" dirty="0">
                <a:effectLst/>
                <a:latin typeface="Calibri" panose="020F0502020204030204" pitchFamily="34" charset="0"/>
                <a:ea typeface="Calibri" panose="020F0502020204030204" pitchFamily="34" charset="0"/>
                <a:cs typeface="Times New Roman" panose="02020603050405020304" pitchFamily="18" charset="0"/>
              </a:rPr>
              <a:t>¿</a:t>
            </a:r>
            <a:r>
              <a:rPr lang="es-MX" sz="2200" b="1" dirty="0">
                <a:effectLst/>
                <a:latin typeface="Calibri" panose="020F0502020204030204" pitchFamily="34" charset="0"/>
                <a:ea typeface="Calibri" panose="020F0502020204030204" pitchFamily="34" charset="0"/>
                <a:cs typeface="Times New Roman" panose="02020603050405020304" pitchFamily="18" charset="0"/>
              </a:rPr>
              <a:t>POR QUÉ SURGE? </a:t>
            </a:r>
            <a:br>
              <a:rPr lang="es-MX" sz="20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116A453F-9762-4BC2-BC66-7F06945C2A84}"/>
              </a:ext>
            </a:extLst>
          </p:cNvPr>
          <p:cNvSpPr>
            <a:spLocks noGrp="1"/>
          </p:cNvSpPr>
          <p:nvPr>
            <p:ph idx="1"/>
          </p:nvPr>
        </p:nvSpPr>
        <p:spPr/>
        <p:txBody>
          <a:bodyPr/>
          <a:lstStyle/>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A un país le resulta rentable vender en el extranjero su producción. </a:t>
            </a:r>
          </a:p>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Diferencias tecnológicas.</a:t>
            </a:r>
          </a:p>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Diferencias en la dotación de recursos. </a:t>
            </a:r>
          </a:p>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Diferencias en la demanda.</a:t>
            </a:r>
          </a:p>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Existencia de economías de escala en la producción.</a:t>
            </a:r>
          </a:p>
          <a:p>
            <a:pPr marL="342900" lvl="0" indent="-342900" algn="just">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Existencia de políticas públicas:  impuestos y subsidios que modifican el precio de los bienes y servicios.</a:t>
            </a:r>
          </a:p>
          <a:p>
            <a:endParaRPr lang="es-MX" dirty="0"/>
          </a:p>
        </p:txBody>
      </p:sp>
    </p:spTree>
    <p:extLst>
      <p:ext uri="{BB962C8B-B14F-4D97-AF65-F5344CB8AC3E}">
        <p14:creationId xmlns:p14="http://schemas.microsoft.com/office/powerpoint/2010/main" val="274117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6A743-4128-428B-8761-329CBBCC8CD0}"/>
              </a:ext>
            </a:extLst>
          </p:cNvPr>
          <p:cNvSpPr>
            <a:spLocks noGrp="1"/>
          </p:cNvSpPr>
          <p:nvPr>
            <p:ph type="title"/>
          </p:nvPr>
        </p:nvSpPr>
        <p:spPr/>
        <p:txBody>
          <a:bodyPr>
            <a:normAutofit fontScale="90000"/>
          </a:bodyPr>
          <a:lstStyle/>
          <a:p>
            <a:r>
              <a:rPr lang="es-MX" sz="4400" dirty="0"/>
              <a:t>Exportación</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r>
              <a:rPr lang="es-MX" sz="2000" b="1" dirty="0">
                <a:effectLst/>
                <a:latin typeface="Calibri" panose="020F0502020204030204" pitchFamily="34" charset="0"/>
                <a:ea typeface="Calibri" panose="020F0502020204030204" pitchFamily="34" charset="0"/>
                <a:cs typeface="Times New Roman" panose="02020603050405020304" pitchFamily="18" charset="0"/>
              </a:rPr>
              <a:t>¿POR QUÉ es IMPORTANTE?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954127F6-576F-41D8-BB68-34B338C5B1C7}"/>
              </a:ext>
            </a:extLst>
          </p:cNvPr>
          <p:cNvSpPr>
            <a:spLocks noGrp="1"/>
          </p:cNvSpPr>
          <p:nvPr>
            <p:ph idx="1"/>
          </p:nvPr>
        </p:nvSpPr>
        <p:spPr/>
        <p:txBody>
          <a:bodyPr/>
          <a:lstStyle/>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Primero, las exportaciones son uno de los componentes de Producto Interno Bruto (PIB) ; el aumento de las exportaciones, con todo lo demás constante, induce un incremento en el PIB, es decir, implica crecimiento económico. </a:t>
            </a:r>
          </a:p>
          <a:p>
            <a:pPr marL="342900" lvl="0" indent="-342900" algn="just">
              <a:lnSpc>
                <a:spcPct val="107000"/>
              </a:lnSpc>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Segundo, las exportaciones tienen una incidencia positiva en la productividad, al favorecer la recolocación de recursos hacia actividades más productivas.</a:t>
            </a:r>
          </a:p>
          <a:p>
            <a:pPr marL="342900" lvl="0" indent="-342900" algn="just">
              <a:lnSpc>
                <a:spcPct val="107000"/>
              </a:lnSpc>
              <a:spcAft>
                <a:spcPts val="800"/>
              </a:spcAft>
              <a:buFont typeface="Symbol" panose="05050102010706020507" pitchFamily="18" charset="2"/>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Tercero, el comercio internacional impacta positivamente en el empleo cuando reasigna su fuerza laboral a empresas más productivas y permite al país producir en su frontera de posibilidades de producción.</a:t>
            </a:r>
          </a:p>
          <a:p>
            <a:pPr marL="0" indent="0">
              <a:buNone/>
            </a:pPr>
            <a:endParaRPr lang="es-MX" dirty="0"/>
          </a:p>
        </p:txBody>
      </p:sp>
    </p:spTree>
    <p:extLst>
      <p:ext uri="{BB962C8B-B14F-4D97-AF65-F5344CB8AC3E}">
        <p14:creationId xmlns:p14="http://schemas.microsoft.com/office/powerpoint/2010/main" val="695981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B55F6-B9E2-40E6-9B0C-CD51A397BE9D}"/>
              </a:ext>
            </a:extLst>
          </p:cNvPr>
          <p:cNvSpPr>
            <a:spLocks noGrp="1"/>
          </p:cNvSpPr>
          <p:nvPr>
            <p:ph type="title"/>
          </p:nvPr>
        </p:nvSpPr>
        <p:spPr>
          <a:xfrm>
            <a:off x="1451579" y="770652"/>
            <a:ext cx="9603275" cy="1049235"/>
          </a:xfrm>
        </p:spPr>
        <p:txBody>
          <a:bodyPr>
            <a:normAutofit fontScale="90000"/>
          </a:bodyPr>
          <a:lstStyle/>
          <a:p>
            <a:r>
              <a:rPr lang="es-MX" sz="3600" dirty="0"/>
              <a:t>Exportación</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r>
              <a:rPr lang="es-MX" sz="2000" b="1" dirty="0">
                <a:effectLst/>
                <a:latin typeface="Calibri" panose="020F0502020204030204" pitchFamily="34" charset="0"/>
                <a:ea typeface="Calibri" panose="020F0502020204030204" pitchFamily="34" charset="0"/>
                <a:cs typeface="Times New Roman" panose="02020603050405020304" pitchFamily="18" charset="0"/>
              </a:rPr>
              <a:t>Industrialización orientada a la exportación: el milagro del este asiático</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B528F18C-9F5A-4034-815E-CB0F2BAB8189}"/>
              </a:ext>
            </a:extLst>
          </p:cNvPr>
          <p:cNvSpPr>
            <a:spLocks noGrp="1"/>
          </p:cNvSpPr>
          <p:nvPr>
            <p:ph idx="1"/>
          </p:nvPr>
        </p:nvSpPr>
        <p:spPr/>
        <p:txBody>
          <a:bodyPr/>
          <a:lstStyle/>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En los años cincuenta y sesenta se creía que los países en desarrollo podían crear un tejido industrial limitándose a sustituir las importaciones por bienes manufacturados nacionales. Sin embargo, desde mediados de los sesenta fue siendo cada vez más evidente que había otro posible camino hacia la industrialización: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vía exportaciones de bienes manufacturados, básicamente hacia los países avanzados.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29798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1E9DA-1112-4C9E-A969-05601F28B815}"/>
              </a:ext>
            </a:extLst>
          </p:cNvPr>
          <p:cNvSpPr>
            <a:spLocks noGrp="1"/>
          </p:cNvSpPr>
          <p:nvPr>
            <p:ph type="title"/>
          </p:nvPr>
        </p:nvSpPr>
        <p:spPr/>
        <p:txBody>
          <a:bodyPr>
            <a:normAutofit/>
          </a:bodyPr>
          <a:lstStyle/>
          <a:p>
            <a:r>
              <a:rPr lang="es-MX" sz="3600" dirty="0"/>
              <a:t>Exportación</a:t>
            </a:r>
            <a:br>
              <a:rPr lang="es-MX" sz="4800" dirty="0">
                <a:effectLst/>
                <a:latin typeface="Calibri" panose="020F0502020204030204" pitchFamily="34" charset="0"/>
                <a:ea typeface="Calibri" panose="020F0502020204030204" pitchFamily="34" charset="0"/>
                <a:cs typeface="Times New Roman" panose="02020603050405020304" pitchFamily="18" charset="0"/>
              </a:rPr>
            </a:br>
            <a:r>
              <a:rPr lang="es-MX" sz="2000" b="1" dirty="0">
                <a:effectLst/>
                <a:latin typeface="Calibri" panose="020F0502020204030204" pitchFamily="34" charset="0"/>
                <a:ea typeface="Calibri" panose="020F0502020204030204" pitchFamily="34" charset="0"/>
                <a:cs typeface="Times New Roman" panose="02020603050405020304" pitchFamily="18" charset="0"/>
              </a:rPr>
              <a:t>Industrialización orientada a la exportación: el milagro del este asiático</a:t>
            </a:r>
            <a:endParaRPr lang="es-MX" sz="2000" dirty="0"/>
          </a:p>
        </p:txBody>
      </p:sp>
      <p:grpSp>
        <p:nvGrpSpPr>
          <p:cNvPr id="4" name="Grupo 3">
            <a:extLst>
              <a:ext uri="{FF2B5EF4-FFF2-40B4-BE49-F238E27FC236}">
                <a16:creationId xmlns:a16="http://schemas.microsoft.com/office/drawing/2014/main" id="{D6E131C7-6CEC-423C-95CE-34D56F255A08}"/>
              </a:ext>
            </a:extLst>
          </p:cNvPr>
          <p:cNvGrpSpPr/>
          <p:nvPr/>
        </p:nvGrpSpPr>
        <p:grpSpPr>
          <a:xfrm>
            <a:off x="2640806" y="2228110"/>
            <a:ext cx="7256727" cy="3647757"/>
            <a:chOff x="0" y="0"/>
            <a:chExt cx="5711393" cy="3384468"/>
          </a:xfrm>
        </p:grpSpPr>
        <p:sp>
          <p:nvSpPr>
            <p:cNvPr id="5" name="Cuadro de texto 2">
              <a:extLst>
                <a:ext uri="{FF2B5EF4-FFF2-40B4-BE49-F238E27FC236}">
                  <a16:creationId xmlns:a16="http://schemas.microsoft.com/office/drawing/2014/main" id="{5BE0C44C-6EC0-47EB-8FA5-C710E7BC8B2C}"/>
                </a:ext>
              </a:extLst>
            </p:cNvPr>
            <p:cNvSpPr txBox="1">
              <a:spLocks noChangeArrowheads="1"/>
            </p:cNvSpPr>
            <p:nvPr/>
          </p:nvSpPr>
          <p:spPr bwMode="auto">
            <a:xfrm>
              <a:off x="0" y="1258785"/>
              <a:ext cx="1614805" cy="9023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Economías asiáticas de altos resultados (HPAE,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high</a:t>
              </a:r>
              <a:r>
                <a:rPr lang="es-MX" sz="1400" dirty="0">
                  <a:effectLst/>
                  <a:latin typeface="Calibri" panose="020F0502020204030204" pitchFamily="34" charset="0"/>
                  <a:ea typeface="Calibri" panose="020F0502020204030204" pitchFamily="34" charset="0"/>
                  <a:cs typeface="Times New Roman" panose="02020603050405020304" pitchFamily="18" charset="0"/>
                </a:rPr>
                <a:t> performance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Asian</a:t>
              </a: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economies</a:t>
              </a:r>
              <a:r>
                <a:rPr lang="es-MX" sz="1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Abrir llave 5">
              <a:extLst>
                <a:ext uri="{FF2B5EF4-FFF2-40B4-BE49-F238E27FC236}">
                  <a16:creationId xmlns:a16="http://schemas.microsoft.com/office/drawing/2014/main" id="{DEE92DB3-D9F0-43AF-B146-D6AAAB9B951F}"/>
                </a:ext>
              </a:extLst>
            </p:cNvPr>
            <p:cNvSpPr/>
            <p:nvPr/>
          </p:nvSpPr>
          <p:spPr>
            <a:xfrm>
              <a:off x="1665020" y="0"/>
              <a:ext cx="448788" cy="3384468"/>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Cuadro de texto 2">
              <a:extLst>
                <a:ext uri="{FF2B5EF4-FFF2-40B4-BE49-F238E27FC236}">
                  <a16:creationId xmlns:a16="http://schemas.microsoft.com/office/drawing/2014/main" id="{8834C270-D36A-453F-B428-6F7F12E91205}"/>
                </a:ext>
              </a:extLst>
            </p:cNvPr>
            <p:cNvSpPr txBox="1">
              <a:spLocks noChangeArrowheads="1"/>
            </p:cNvSpPr>
            <p:nvPr/>
          </p:nvSpPr>
          <p:spPr bwMode="auto">
            <a:xfrm>
              <a:off x="2268187" y="23752"/>
              <a:ext cx="3383233"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 primer lugar, está Japón, que comenzó un rápido crecimiento económico poco después de la Segunda Guerra Mundial, y tiene ahora una renta per cápita comparable a la de Estados Unidos y Europa Occidental.</a:t>
              </a:r>
            </a:p>
          </p:txBody>
        </p:sp>
        <p:sp>
          <p:nvSpPr>
            <p:cNvPr id="8" name="Cuadro de texto 2">
              <a:extLst>
                <a:ext uri="{FF2B5EF4-FFF2-40B4-BE49-F238E27FC236}">
                  <a16:creationId xmlns:a16="http://schemas.microsoft.com/office/drawing/2014/main" id="{683DFCBE-F715-4630-AF20-DBD798B2374B}"/>
                </a:ext>
              </a:extLst>
            </p:cNvPr>
            <p:cNvSpPr txBox="1">
              <a:spLocks noChangeArrowheads="1"/>
            </p:cNvSpPr>
            <p:nvPr/>
          </p:nvSpPr>
          <p:spPr bwMode="auto">
            <a:xfrm>
              <a:off x="2268187" y="1294411"/>
              <a:ext cx="3383233"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 los años sesenta empezó el rápido crecimiento económico de cuatro economías asiáticas más pequeñas, a menudo conocidas como los cuatro «tigres»: Hong Kong, </a:t>
              </a:r>
              <a:r>
                <a:rPr lang="es-MX" sz="1400" dirty="0" err="1">
                  <a:effectLst/>
                  <a:latin typeface="Calibri" panose="020F0502020204030204" pitchFamily="34" charset="0"/>
                  <a:ea typeface="Calibri" panose="020F0502020204030204" pitchFamily="34" charset="0"/>
                  <a:cs typeface="Times New Roman" panose="02020603050405020304" pitchFamily="18" charset="0"/>
                </a:rPr>
                <a:t>Taiwan</a:t>
              </a:r>
              <a:r>
                <a:rPr lang="es-MX" sz="1400" dirty="0">
                  <a:effectLst/>
                  <a:latin typeface="Calibri" panose="020F0502020204030204" pitchFamily="34" charset="0"/>
                  <a:ea typeface="Calibri" panose="020F0502020204030204" pitchFamily="34" charset="0"/>
                  <a:cs typeface="Times New Roman" panose="02020603050405020304" pitchFamily="18" charset="0"/>
                </a:rPr>
                <a:t>, Corea del Sur y Singapur.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 de texto 2">
              <a:extLst>
                <a:ext uri="{FF2B5EF4-FFF2-40B4-BE49-F238E27FC236}">
                  <a16:creationId xmlns:a16="http://schemas.microsoft.com/office/drawing/2014/main" id="{A1B952CD-2A11-423D-BB2F-2804A2CDED90}"/>
                </a:ext>
              </a:extLst>
            </p:cNvPr>
            <p:cNvSpPr txBox="1">
              <a:spLocks noChangeArrowheads="1"/>
            </p:cNvSpPr>
            <p:nvPr/>
          </p:nvSpPr>
          <p:spPr bwMode="auto">
            <a:xfrm>
              <a:off x="2244437" y="2565071"/>
              <a:ext cx="3466956" cy="7359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 A finales de los setenta y en los ochenta comenzó un rápido crecimiento en Malasia, Tailandia, Indonesia, y de forma más espectacular, en China.</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170098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8DFD2-4A63-4EA1-9C86-B80DE854D291}"/>
              </a:ext>
            </a:extLst>
          </p:cNvPr>
          <p:cNvSpPr>
            <a:spLocks noGrp="1"/>
          </p:cNvSpPr>
          <p:nvPr>
            <p:ph type="title"/>
          </p:nvPr>
        </p:nvSpPr>
        <p:spPr/>
        <p:txBody>
          <a:bodyPr>
            <a:normAutofit/>
          </a:bodyPr>
          <a:lstStyle/>
          <a:p>
            <a:r>
              <a:rPr lang="es-MX" sz="3600" dirty="0"/>
              <a:t>Exportación</a:t>
            </a:r>
            <a:br>
              <a:rPr lang="es-MX" sz="6600" dirty="0">
                <a:effectLst/>
                <a:latin typeface="Calibri" panose="020F0502020204030204" pitchFamily="34" charset="0"/>
                <a:ea typeface="Calibri" panose="020F0502020204030204" pitchFamily="34" charset="0"/>
                <a:cs typeface="Times New Roman" panose="02020603050405020304" pitchFamily="18" charset="0"/>
              </a:rPr>
            </a:br>
            <a:r>
              <a:rPr lang="es-MX" sz="2000" b="1" dirty="0">
                <a:effectLst/>
                <a:latin typeface="Calibri" panose="020F0502020204030204" pitchFamily="34" charset="0"/>
                <a:ea typeface="Calibri" panose="020F0502020204030204" pitchFamily="34" charset="0"/>
                <a:cs typeface="Times New Roman" panose="02020603050405020304" pitchFamily="18" charset="0"/>
              </a:rPr>
              <a:t>Industrialización orientada a la exportación: el milagro del este asiático</a:t>
            </a:r>
            <a:endParaRPr lang="es-MX" sz="2000" dirty="0"/>
          </a:p>
        </p:txBody>
      </p:sp>
      <p:sp>
        <p:nvSpPr>
          <p:cNvPr id="3" name="Marcador de contenido 2">
            <a:extLst>
              <a:ext uri="{FF2B5EF4-FFF2-40B4-BE49-F238E27FC236}">
                <a16:creationId xmlns:a16="http://schemas.microsoft.com/office/drawing/2014/main" id="{B7F87C84-1618-4271-AE68-7DE8CB3DC2DA}"/>
              </a:ext>
            </a:extLst>
          </p:cNvPr>
          <p:cNvSpPr>
            <a:spLocks noGrp="1"/>
          </p:cNvSpPr>
          <p:nvPr>
            <p:ph idx="1"/>
          </p:nvPr>
        </p:nvSpPr>
        <p:spPr/>
        <p:txBody>
          <a:bodyPr/>
          <a:lstStyle/>
          <a:p>
            <a:pPr marL="0" indent="0">
              <a:lnSpc>
                <a:spcPct val="107000"/>
              </a:lnSpc>
              <a:spcAft>
                <a:spcPts val="800"/>
              </a:spcAft>
              <a:buNone/>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experiencia asiática refuta algunos supuestos acerca del desarrollo económico:</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Primero. - La presunción de que la industrialización y el desarrollo debían basarse en una estrategia de sustitución de importaciones orientada hacia dentro. Por el contrario, las historias de éxito en el desarrollo han implicado, todas, una industrialización orientada hacia fuera, basada en las exportaciones de productos manufacturados. </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Segundo, el punto de vista pesimista de que el mercado mundial está en contra de los nuevos entrantes, nunca, en la historia de la humanidad, tanta gente ha visto crecer tan rápidamente sus niveles de vida.</a:t>
            </a:r>
          </a:p>
          <a:p>
            <a:endParaRPr lang="es-MX" dirty="0"/>
          </a:p>
        </p:txBody>
      </p:sp>
    </p:spTree>
    <p:extLst>
      <p:ext uri="{BB962C8B-B14F-4D97-AF65-F5344CB8AC3E}">
        <p14:creationId xmlns:p14="http://schemas.microsoft.com/office/powerpoint/2010/main" val="2477455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A5F8A-8E5C-43F6-ABD7-DA43AA0D291E}"/>
              </a:ext>
            </a:extLst>
          </p:cNvPr>
          <p:cNvSpPr>
            <a:spLocks noGrp="1"/>
          </p:cNvSpPr>
          <p:nvPr>
            <p:ph type="title"/>
          </p:nvPr>
        </p:nvSpPr>
        <p:spPr/>
        <p:txBody>
          <a:bodyPr/>
          <a:lstStyle/>
          <a:p>
            <a:r>
              <a:rPr lang="es-MX" b="1" dirty="0">
                <a:solidFill>
                  <a:srgbClr val="000000"/>
                </a:solidFill>
                <a:effectLst/>
                <a:latin typeface="Calibri" panose="020F0502020204030204" pitchFamily="34" charset="0"/>
                <a:ea typeface="Times New Roman" panose="02020603050405020304" pitchFamily="18" charset="0"/>
              </a:rPr>
              <a:t>¿Qué es la balanza de pagos?</a:t>
            </a:r>
            <a:br>
              <a:rPr lang="es-MX" sz="1800" dirty="0">
                <a:effectLst/>
                <a:latin typeface="Times New Roman" panose="02020603050405020304" pitchFamily="18" charset="0"/>
                <a:ea typeface="Times New Roman" panose="02020603050405020304" pitchFamily="18" charset="0"/>
              </a:rPr>
            </a:br>
            <a:endParaRPr lang="es-MX" dirty="0"/>
          </a:p>
        </p:txBody>
      </p:sp>
      <p:grpSp>
        <p:nvGrpSpPr>
          <p:cNvPr id="4" name="Grupo 3">
            <a:extLst>
              <a:ext uri="{FF2B5EF4-FFF2-40B4-BE49-F238E27FC236}">
                <a16:creationId xmlns:a16="http://schemas.microsoft.com/office/drawing/2014/main" id="{670F0BE3-A002-48AA-BD8B-EF38A3A1B150}"/>
              </a:ext>
            </a:extLst>
          </p:cNvPr>
          <p:cNvGrpSpPr/>
          <p:nvPr/>
        </p:nvGrpSpPr>
        <p:grpSpPr>
          <a:xfrm>
            <a:off x="1420767" y="1998134"/>
            <a:ext cx="9202501" cy="3830432"/>
            <a:chOff x="-19551" y="0"/>
            <a:chExt cx="5839278" cy="5997046"/>
          </a:xfrm>
        </p:grpSpPr>
        <p:sp>
          <p:nvSpPr>
            <p:cNvPr id="5" name="Abrir llave 4">
              <a:extLst>
                <a:ext uri="{FF2B5EF4-FFF2-40B4-BE49-F238E27FC236}">
                  <a16:creationId xmlns:a16="http://schemas.microsoft.com/office/drawing/2014/main" id="{2111BEEC-C57D-4038-B010-DBE8D3FF57F2}"/>
                </a:ext>
              </a:extLst>
            </p:cNvPr>
            <p:cNvSpPr/>
            <p:nvPr/>
          </p:nvSpPr>
          <p:spPr>
            <a:xfrm>
              <a:off x="4194463" y="2078182"/>
              <a:ext cx="199407" cy="1769423"/>
            </a:xfrm>
            <a:prstGeom prst="leftBrace">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Abrir llave 5">
              <a:extLst>
                <a:ext uri="{FF2B5EF4-FFF2-40B4-BE49-F238E27FC236}">
                  <a16:creationId xmlns:a16="http://schemas.microsoft.com/office/drawing/2014/main" id="{475D370B-6EFA-4172-AA72-55EA6902E144}"/>
                </a:ext>
              </a:extLst>
            </p:cNvPr>
            <p:cNvSpPr/>
            <p:nvPr/>
          </p:nvSpPr>
          <p:spPr>
            <a:xfrm>
              <a:off x="4146962" y="4120738"/>
              <a:ext cx="199407" cy="1769423"/>
            </a:xfrm>
            <a:prstGeom prst="leftBrace">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nvGrpSpPr>
            <p:cNvPr id="7" name="Grupo 6">
              <a:extLst>
                <a:ext uri="{FF2B5EF4-FFF2-40B4-BE49-F238E27FC236}">
                  <a16:creationId xmlns:a16="http://schemas.microsoft.com/office/drawing/2014/main" id="{371321AA-65CD-4835-8EA3-F53E473BCF26}"/>
                </a:ext>
              </a:extLst>
            </p:cNvPr>
            <p:cNvGrpSpPr/>
            <p:nvPr/>
          </p:nvGrpSpPr>
          <p:grpSpPr>
            <a:xfrm>
              <a:off x="-19551" y="0"/>
              <a:ext cx="5839278" cy="5997046"/>
              <a:chOff x="-19551" y="0"/>
              <a:chExt cx="5839278" cy="5997046"/>
            </a:xfrm>
          </p:grpSpPr>
          <p:grpSp>
            <p:nvGrpSpPr>
              <p:cNvPr id="8" name="Grupo 7">
                <a:extLst>
                  <a:ext uri="{FF2B5EF4-FFF2-40B4-BE49-F238E27FC236}">
                    <a16:creationId xmlns:a16="http://schemas.microsoft.com/office/drawing/2014/main" id="{C1F249A8-F6FE-430F-836A-E2794C89DBB5}"/>
                  </a:ext>
                </a:extLst>
              </p:cNvPr>
              <p:cNvGrpSpPr/>
              <p:nvPr/>
            </p:nvGrpSpPr>
            <p:grpSpPr>
              <a:xfrm>
                <a:off x="-19551" y="0"/>
                <a:ext cx="5045689" cy="5997046"/>
                <a:chOff x="-55185" y="12764"/>
                <a:chExt cx="5046334" cy="5997080"/>
              </a:xfrm>
            </p:grpSpPr>
            <p:grpSp>
              <p:nvGrpSpPr>
                <p:cNvPr id="14" name="Grupo 13">
                  <a:extLst>
                    <a:ext uri="{FF2B5EF4-FFF2-40B4-BE49-F238E27FC236}">
                      <a16:creationId xmlns:a16="http://schemas.microsoft.com/office/drawing/2014/main" id="{B9D5892B-22C7-4453-A3D7-5BF0A78A3E6A}"/>
                    </a:ext>
                  </a:extLst>
                </p:cNvPr>
                <p:cNvGrpSpPr/>
                <p:nvPr/>
              </p:nvGrpSpPr>
              <p:grpSpPr>
                <a:xfrm>
                  <a:off x="-55185" y="12764"/>
                  <a:ext cx="5046334" cy="5997080"/>
                  <a:chOff x="-61750" y="-68243"/>
                  <a:chExt cx="5046763" cy="5997483"/>
                </a:xfrm>
              </p:grpSpPr>
              <p:sp>
                <p:nvSpPr>
                  <p:cNvPr id="16" name="Cuadro de texto 2">
                    <a:extLst>
                      <a:ext uri="{FF2B5EF4-FFF2-40B4-BE49-F238E27FC236}">
                        <a16:creationId xmlns:a16="http://schemas.microsoft.com/office/drawing/2014/main" id="{DBB327BF-2BCA-4763-A36B-29382BC18B3D}"/>
                      </a:ext>
                    </a:extLst>
                  </p:cNvPr>
                  <p:cNvSpPr txBox="1">
                    <a:spLocks noChangeArrowheads="1"/>
                  </p:cNvSpPr>
                  <p:nvPr/>
                </p:nvSpPr>
                <p:spPr bwMode="auto">
                  <a:xfrm>
                    <a:off x="-61750" y="2663198"/>
                    <a:ext cx="921284" cy="4144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Balanza de pagos</a:t>
                    </a:r>
                  </a:p>
                </p:txBody>
              </p:sp>
              <p:sp>
                <p:nvSpPr>
                  <p:cNvPr id="17" name="Cuadro de texto 2">
                    <a:extLst>
                      <a:ext uri="{FF2B5EF4-FFF2-40B4-BE49-F238E27FC236}">
                        <a16:creationId xmlns:a16="http://schemas.microsoft.com/office/drawing/2014/main" id="{DD7FB185-6D14-49DA-8BA8-852706ACE3A6}"/>
                      </a:ext>
                    </a:extLst>
                  </p:cNvPr>
                  <p:cNvSpPr txBox="1">
                    <a:spLocks noChangeArrowheads="1"/>
                  </p:cNvSpPr>
                  <p:nvPr/>
                </p:nvSpPr>
                <p:spPr bwMode="auto">
                  <a:xfrm>
                    <a:off x="1236359" y="708689"/>
                    <a:ext cx="1090713" cy="349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Definición</a:t>
                    </a:r>
                  </a:p>
                </p:txBody>
              </p:sp>
              <p:sp>
                <p:nvSpPr>
                  <p:cNvPr id="18" name="Cuadro de texto 2">
                    <a:extLst>
                      <a:ext uri="{FF2B5EF4-FFF2-40B4-BE49-F238E27FC236}">
                        <a16:creationId xmlns:a16="http://schemas.microsoft.com/office/drawing/2014/main" id="{ECF64747-8EF9-45A7-A0BF-EE8AE2F1C78C}"/>
                      </a:ext>
                    </a:extLst>
                  </p:cNvPr>
                  <p:cNvSpPr txBox="1">
                    <a:spLocks noChangeArrowheads="1"/>
                  </p:cNvSpPr>
                  <p:nvPr/>
                </p:nvSpPr>
                <p:spPr bwMode="auto">
                  <a:xfrm>
                    <a:off x="2803906" y="-54601"/>
                    <a:ext cx="2181107" cy="188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Es la contabilidad sistemática de todas las transacciones económicas que han tenido lugar durante el periodo de un año entre sujetos económicos del país y sujetos económicos del extranjero.</a:t>
                    </a:r>
                  </a:p>
                </p:txBody>
              </p:sp>
              <p:sp>
                <p:nvSpPr>
                  <p:cNvPr id="19" name="Cuadro de texto 2">
                    <a:extLst>
                      <a:ext uri="{FF2B5EF4-FFF2-40B4-BE49-F238E27FC236}">
                        <a16:creationId xmlns:a16="http://schemas.microsoft.com/office/drawing/2014/main" id="{8A094314-7832-4E16-8CDE-2F0FD77A3F4F}"/>
                      </a:ext>
                    </a:extLst>
                  </p:cNvPr>
                  <p:cNvSpPr txBox="1">
                    <a:spLocks noChangeArrowheads="1"/>
                  </p:cNvSpPr>
                  <p:nvPr/>
                </p:nvSpPr>
                <p:spPr bwMode="auto">
                  <a:xfrm>
                    <a:off x="1275131" y="3876179"/>
                    <a:ext cx="986782" cy="412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Estructura</a:t>
                    </a:r>
                  </a:p>
                </p:txBody>
              </p:sp>
              <p:sp>
                <p:nvSpPr>
                  <p:cNvPr id="20" name="Cuadro de texto 2">
                    <a:extLst>
                      <a:ext uri="{FF2B5EF4-FFF2-40B4-BE49-F238E27FC236}">
                        <a16:creationId xmlns:a16="http://schemas.microsoft.com/office/drawing/2014/main" id="{927E46B2-4676-43C0-9545-E9C2666E051D}"/>
                      </a:ext>
                    </a:extLst>
                  </p:cNvPr>
                  <p:cNvSpPr txBox="1">
                    <a:spLocks noChangeArrowheads="1"/>
                  </p:cNvSpPr>
                  <p:nvPr/>
                </p:nvSpPr>
                <p:spPr bwMode="auto">
                  <a:xfrm>
                    <a:off x="2652852" y="2741311"/>
                    <a:ext cx="1378539" cy="4682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Cuenta corriente</a:t>
                    </a:r>
                  </a:p>
                </p:txBody>
              </p:sp>
              <p:sp>
                <p:nvSpPr>
                  <p:cNvPr id="21" name="Abrir llave 20">
                    <a:extLst>
                      <a:ext uri="{FF2B5EF4-FFF2-40B4-BE49-F238E27FC236}">
                        <a16:creationId xmlns:a16="http://schemas.microsoft.com/office/drawing/2014/main" id="{4ECDE597-EE6D-4E8D-9E25-AA429842AB5D}"/>
                      </a:ext>
                    </a:extLst>
                  </p:cNvPr>
                  <p:cNvSpPr/>
                  <p:nvPr/>
                </p:nvSpPr>
                <p:spPr>
                  <a:xfrm>
                    <a:off x="1043804" y="-42153"/>
                    <a:ext cx="192556" cy="5971393"/>
                  </a:xfrm>
                  <a:prstGeom prst="leftBrace">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Abrir llave 21">
                    <a:extLst>
                      <a:ext uri="{FF2B5EF4-FFF2-40B4-BE49-F238E27FC236}">
                        <a16:creationId xmlns:a16="http://schemas.microsoft.com/office/drawing/2014/main" id="{155ACC9E-FD1B-4B07-8D26-CA524827D3B4}"/>
                      </a:ext>
                    </a:extLst>
                  </p:cNvPr>
                  <p:cNvSpPr/>
                  <p:nvPr/>
                </p:nvSpPr>
                <p:spPr>
                  <a:xfrm>
                    <a:off x="2410617" y="-68243"/>
                    <a:ext cx="222551" cy="2129180"/>
                  </a:xfrm>
                  <a:prstGeom prst="leftBrace">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3" name="Abrir llave 22">
                    <a:extLst>
                      <a:ext uri="{FF2B5EF4-FFF2-40B4-BE49-F238E27FC236}">
                        <a16:creationId xmlns:a16="http://schemas.microsoft.com/office/drawing/2014/main" id="{FD523FA4-056F-4FC9-BEE3-2552AB4E1CC5}"/>
                      </a:ext>
                    </a:extLst>
                  </p:cNvPr>
                  <p:cNvSpPr/>
                  <p:nvPr/>
                </p:nvSpPr>
                <p:spPr>
                  <a:xfrm>
                    <a:off x="2364717" y="2558524"/>
                    <a:ext cx="170380" cy="3358839"/>
                  </a:xfrm>
                  <a:prstGeom prst="leftBrace">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15" name="Cuadro de texto 2">
                  <a:extLst>
                    <a:ext uri="{FF2B5EF4-FFF2-40B4-BE49-F238E27FC236}">
                      <a16:creationId xmlns:a16="http://schemas.microsoft.com/office/drawing/2014/main" id="{3161EC6E-744F-4081-8753-9F0A266F4DAF}"/>
                    </a:ext>
                  </a:extLst>
                </p:cNvPr>
                <p:cNvSpPr txBox="1">
                  <a:spLocks noChangeArrowheads="1"/>
                </p:cNvSpPr>
                <p:nvPr/>
              </p:nvSpPr>
              <p:spPr bwMode="auto">
                <a:xfrm>
                  <a:off x="2588812" y="4832890"/>
                  <a:ext cx="1425242" cy="4402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Cuenta financiera</a:t>
                  </a:r>
                </a:p>
              </p:txBody>
            </p:sp>
          </p:grpSp>
          <p:sp>
            <p:nvSpPr>
              <p:cNvPr id="9" name="Cuadro de texto 2">
                <a:extLst>
                  <a:ext uri="{FF2B5EF4-FFF2-40B4-BE49-F238E27FC236}">
                    <a16:creationId xmlns:a16="http://schemas.microsoft.com/office/drawing/2014/main" id="{6397FA31-A521-4D88-80E3-C485640AB605}"/>
                  </a:ext>
                </a:extLst>
              </p:cNvPr>
              <p:cNvSpPr txBox="1">
                <a:spLocks noChangeArrowheads="1"/>
              </p:cNvSpPr>
              <p:nvPr/>
            </p:nvSpPr>
            <p:spPr bwMode="auto">
              <a:xfrm>
                <a:off x="4441371" y="2137558"/>
                <a:ext cx="1378356" cy="468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Cuenta comercial</a:t>
                </a:r>
              </a:p>
            </p:txBody>
          </p:sp>
          <p:sp>
            <p:nvSpPr>
              <p:cNvPr id="10" name="Cuadro de texto 2">
                <a:extLst>
                  <a:ext uri="{FF2B5EF4-FFF2-40B4-BE49-F238E27FC236}">
                    <a16:creationId xmlns:a16="http://schemas.microsoft.com/office/drawing/2014/main" id="{DAD070B6-263B-46FE-AC62-4B20969A6F31}"/>
                  </a:ext>
                </a:extLst>
              </p:cNvPr>
              <p:cNvSpPr txBox="1">
                <a:spLocks noChangeArrowheads="1"/>
              </p:cNvSpPr>
              <p:nvPr/>
            </p:nvSpPr>
            <p:spPr bwMode="auto">
              <a:xfrm>
                <a:off x="4441371" y="2731324"/>
                <a:ext cx="1378356" cy="468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Cuenta de rentas</a:t>
                </a:r>
              </a:p>
            </p:txBody>
          </p:sp>
          <p:sp>
            <p:nvSpPr>
              <p:cNvPr id="11" name="Cuadro de texto 2">
                <a:extLst>
                  <a:ext uri="{FF2B5EF4-FFF2-40B4-BE49-F238E27FC236}">
                    <a16:creationId xmlns:a16="http://schemas.microsoft.com/office/drawing/2014/main" id="{64E52C3A-BD99-4E03-BB05-D4640729F1C1}"/>
                  </a:ext>
                </a:extLst>
              </p:cNvPr>
              <p:cNvSpPr txBox="1">
                <a:spLocks noChangeArrowheads="1"/>
              </p:cNvSpPr>
              <p:nvPr/>
            </p:nvSpPr>
            <p:spPr bwMode="auto">
              <a:xfrm>
                <a:off x="4441371" y="3277575"/>
                <a:ext cx="1378356" cy="5387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Cuenta de transferencias</a:t>
                </a:r>
              </a:p>
            </p:txBody>
          </p:sp>
          <p:sp>
            <p:nvSpPr>
              <p:cNvPr id="12" name="Cuadro de texto 2">
                <a:extLst>
                  <a:ext uri="{FF2B5EF4-FFF2-40B4-BE49-F238E27FC236}">
                    <a16:creationId xmlns:a16="http://schemas.microsoft.com/office/drawing/2014/main" id="{B63D5BC5-851A-48E4-AF91-B537D79A23EA}"/>
                  </a:ext>
                </a:extLst>
              </p:cNvPr>
              <p:cNvSpPr txBox="1">
                <a:spLocks noChangeArrowheads="1"/>
              </p:cNvSpPr>
              <p:nvPr/>
            </p:nvSpPr>
            <p:spPr bwMode="auto">
              <a:xfrm>
                <a:off x="4393296" y="4198884"/>
                <a:ext cx="1378356" cy="6598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Inversión extranjera directa</a:t>
                </a:r>
              </a:p>
            </p:txBody>
          </p:sp>
          <p:sp>
            <p:nvSpPr>
              <p:cNvPr id="13" name="Cuadro de texto 2">
                <a:extLst>
                  <a:ext uri="{FF2B5EF4-FFF2-40B4-BE49-F238E27FC236}">
                    <a16:creationId xmlns:a16="http://schemas.microsoft.com/office/drawing/2014/main" id="{28F99222-AF1E-4C25-9BA5-DC9175E73758}"/>
                  </a:ext>
                </a:extLst>
              </p:cNvPr>
              <p:cNvSpPr txBox="1">
                <a:spLocks noChangeArrowheads="1"/>
              </p:cNvSpPr>
              <p:nvPr/>
            </p:nvSpPr>
            <p:spPr bwMode="auto">
              <a:xfrm>
                <a:off x="4405457" y="5174480"/>
                <a:ext cx="1378356" cy="5857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Inversión en cartera</a:t>
                </a:r>
              </a:p>
            </p:txBody>
          </p:sp>
        </p:grpSp>
      </p:grpSp>
    </p:spTree>
    <p:extLst>
      <p:ext uri="{BB962C8B-B14F-4D97-AF65-F5344CB8AC3E}">
        <p14:creationId xmlns:p14="http://schemas.microsoft.com/office/powerpoint/2010/main" val="588476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9E841-7016-4CB8-B641-57067BB321D2}"/>
              </a:ext>
            </a:extLst>
          </p:cNvPr>
          <p:cNvSpPr>
            <a:spLocks noGrp="1"/>
          </p:cNvSpPr>
          <p:nvPr>
            <p:ph type="title"/>
          </p:nvPr>
        </p:nvSpPr>
        <p:spPr/>
        <p:txBody>
          <a:bodyPr/>
          <a:lstStyle/>
          <a:p>
            <a:r>
              <a:rPr lang="es-MX" b="1" dirty="0">
                <a:solidFill>
                  <a:srgbClr val="000000"/>
                </a:solidFill>
                <a:effectLst/>
                <a:latin typeface="Calibri" panose="020F0502020204030204" pitchFamily="34" charset="0"/>
                <a:ea typeface="Times New Roman" panose="02020603050405020304" pitchFamily="18" charset="0"/>
              </a:rPr>
              <a:t>¿Cómo funciona la balanza de pagos?</a:t>
            </a:r>
            <a:endParaRPr lang="es-MX" dirty="0"/>
          </a:p>
        </p:txBody>
      </p:sp>
      <p:sp>
        <p:nvSpPr>
          <p:cNvPr id="3" name="Marcador de contenido 2">
            <a:extLst>
              <a:ext uri="{FF2B5EF4-FFF2-40B4-BE49-F238E27FC236}">
                <a16:creationId xmlns:a16="http://schemas.microsoft.com/office/drawing/2014/main" id="{C7F5A9D6-9CA1-4772-AA87-34D2EC735278}"/>
              </a:ext>
            </a:extLst>
          </p:cNvPr>
          <p:cNvSpPr>
            <a:spLocks noGrp="1"/>
          </p:cNvSpPr>
          <p:nvPr>
            <p:ph idx="1"/>
          </p:nvPr>
        </p:nvSpPr>
        <p:spPr/>
        <p:txBody>
          <a:bodyPr>
            <a:normAutofit/>
          </a:bodyPr>
          <a:lstStyle/>
          <a:p>
            <a:pPr marL="0" indent="0">
              <a:spcBef>
                <a:spcPts val="900"/>
              </a:spcBef>
              <a:spcAft>
                <a:spcPts val="900"/>
              </a:spcAft>
              <a:buNone/>
            </a:pPr>
            <a:r>
              <a:rPr lang="es-MX"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La balanza de pagos funciona bajo la siguiente ley:</a:t>
            </a:r>
            <a:endParaRPr lang="es-MX" sz="1600" dirty="0">
              <a:effectLst/>
              <a:latin typeface="Calibri" panose="020F0502020204030204" pitchFamily="34" charset="0"/>
              <a:ea typeface="Times New Roman" panose="02020603050405020304" pitchFamily="18" charset="0"/>
              <a:cs typeface="Calibri" panose="020F0502020204030204" pitchFamily="34" charset="0"/>
            </a:endParaRPr>
          </a:p>
          <a:p>
            <a:pPr lvl="1">
              <a:spcBef>
                <a:spcPts val="900"/>
              </a:spcBef>
              <a:spcAft>
                <a:spcPts val="900"/>
              </a:spcAft>
            </a:pPr>
            <a:r>
              <a:rPr lang="es-MX" sz="2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Si los pagos o inversiones son ingresos de otro país hacia el nuestro, entonces tendremos un saldo positivo (+). </a:t>
            </a:r>
            <a:r>
              <a:rPr lang="es-MX" sz="2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Supéravit</a:t>
            </a:r>
            <a:endParaRPr lang="es-MX" sz="2100" dirty="0">
              <a:latin typeface="Calibri" panose="020F0502020204030204" pitchFamily="34" charset="0"/>
              <a:ea typeface="Calibri" panose="020F0502020204030204" pitchFamily="34" charset="0"/>
              <a:cs typeface="Calibri" panose="020F0502020204030204" pitchFamily="34" charset="0"/>
            </a:endParaRPr>
          </a:p>
          <a:p>
            <a:pPr lvl="1">
              <a:spcBef>
                <a:spcPts val="900"/>
              </a:spcBef>
              <a:spcAft>
                <a:spcPts val="900"/>
              </a:spcAft>
            </a:pPr>
            <a:r>
              <a:rPr lang="es-MX" sz="2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Si los pagos e inversiones son realizados de México hacia el resto del mundo, tendremos un saldo negativo (-). </a:t>
            </a:r>
            <a:r>
              <a:rPr lang="es-MX" sz="2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Deficit</a:t>
            </a:r>
            <a:endParaRPr lang="es-MX" sz="2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s-MX" dirty="0"/>
          </a:p>
        </p:txBody>
      </p:sp>
    </p:spTree>
    <p:extLst>
      <p:ext uri="{BB962C8B-B14F-4D97-AF65-F5344CB8AC3E}">
        <p14:creationId xmlns:p14="http://schemas.microsoft.com/office/powerpoint/2010/main" val="150331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934D4-1738-4A11-8987-5896F13CA5D8}"/>
              </a:ext>
            </a:extLst>
          </p:cNvPr>
          <p:cNvSpPr>
            <a:spLocks noGrp="1"/>
          </p:cNvSpPr>
          <p:nvPr>
            <p:ph type="title"/>
          </p:nvPr>
        </p:nvSpPr>
        <p:spPr/>
        <p:txBody>
          <a:bodyPr/>
          <a:lstStyle/>
          <a:p>
            <a:r>
              <a:rPr lang="es-MX" dirty="0"/>
              <a:t>Balanza Comercial</a:t>
            </a:r>
          </a:p>
        </p:txBody>
      </p:sp>
      <p:sp>
        <p:nvSpPr>
          <p:cNvPr id="3" name="Marcador de contenido 2">
            <a:extLst>
              <a:ext uri="{FF2B5EF4-FFF2-40B4-BE49-F238E27FC236}">
                <a16:creationId xmlns:a16="http://schemas.microsoft.com/office/drawing/2014/main" id="{57B18365-3C39-46D0-AE7D-39641108EB21}"/>
              </a:ext>
            </a:extLst>
          </p:cNvPr>
          <p:cNvSpPr>
            <a:spLocks noGrp="1"/>
          </p:cNvSpPr>
          <p:nvPr>
            <p:ph idx="1"/>
          </p:nvPr>
        </p:nvSpPr>
        <p:spPr/>
        <p:txBody>
          <a:bodyPr>
            <a:normAutofit fontScale="70000" lnSpcReduction="20000"/>
          </a:bodyPr>
          <a:lstStyle/>
          <a:p>
            <a:pPr marL="0" indent="0" algn="just">
              <a:lnSpc>
                <a:spcPct val="107000"/>
              </a:lnSpc>
              <a:spcAft>
                <a:spcPts val="800"/>
              </a:spcAft>
              <a:buNone/>
            </a:pPr>
            <a:r>
              <a:rPr lang="es-MX" sz="2000" dirty="0">
                <a:effectLst/>
                <a:latin typeface="Calibri" panose="020F0502020204030204" pitchFamily="34" charset="0"/>
                <a:ea typeface="Calibri" panose="020F0502020204030204" pitchFamily="34" charset="0"/>
                <a:cs typeface="Calibri" panose="020F0502020204030204" pitchFamily="34" charset="0"/>
              </a:rPr>
              <a:t>Para tratar el tema de </a:t>
            </a:r>
            <a:r>
              <a:rPr lang="es-MX" sz="2000" b="1" dirty="0">
                <a:effectLst/>
                <a:latin typeface="Calibri" panose="020F0502020204030204" pitchFamily="34" charset="0"/>
                <a:ea typeface="Calibri" panose="020F0502020204030204" pitchFamily="34" charset="0"/>
                <a:cs typeface="Calibri" panose="020F0502020204030204" pitchFamily="34" charset="0"/>
              </a:rPr>
              <a:t>exportaciones es de importancia la balanza comercial o balanza de mercancías</a:t>
            </a:r>
            <a:r>
              <a:rPr lang="es-MX" sz="2000" dirty="0">
                <a:effectLst/>
                <a:latin typeface="Calibri" panose="020F0502020204030204" pitchFamily="34" charset="0"/>
                <a:ea typeface="Calibri" panose="020F0502020204030204" pitchFamily="34" charset="0"/>
                <a:cs typeface="Calibri" panose="020F0502020204030204" pitchFamily="34" charset="0"/>
              </a:rPr>
              <a:t>, que es el registro económico de un país donde se recogen las importaciones y exportaciones de mercancías, es decir, son los ingresos menos los pagos del comercio de mercancías de un país.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2000" dirty="0">
                <a:effectLst/>
                <a:latin typeface="Calibri" panose="020F0502020204030204" pitchFamily="34" charset="0"/>
                <a:ea typeface="Calibri" panose="020F0502020204030204" pitchFamily="34" charset="0"/>
                <a:cs typeface="Calibri" panose="020F0502020204030204" pitchFamily="34" charset="0"/>
              </a:rPr>
              <a:t>En México el INEGI pública mensualmente las estadísticas de la balanza comercial, información que nos permite tener mayor conocimiento sobre el comportamiento del comercio exterior del país.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1800" dirty="0">
                <a:effectLst/>
                <a:latin typeface="Calibri" panose="020F0502020204030204" pitchFamily="34" charset="0"/>
                <a:ea typeface="Calibri" panose="020F0502020204030204" pitchFamily="34" charset="0"/>
                <a:cs typeface="Calibri" panose="020F0502020204030204" pitchFamily="34" charset="0"/>
              </a:rPr>
              <a:t>El Resultado </a:t>
            </a:r>
            <a:r>
              <a:rPr lang="es-MX"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de la balanza comercial se interpreta de la siguiente forma: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MX"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la diferencia resultante es positiva</a:t>
            </a: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MX" sz="1800" dirty="0">
                <a:effectLst/>
                <a:latin typeface="Calibri" panose="020F0502020204030204" pitchFamily="34" charset="0"/>
                <a:ea typeface="Calibri" panose="020F0502020204030204" pitchFamily="34" charset="0"/>
                <a:cs typeface="Calibri" panose="020F0502020204030204" pitchFamily="34" charset="0"/>
              </a:rPr>
              <a:t>existe un </a:t>
            </a:r>
            <a:r>
              <a:rPr lang="es-MX" sz="1800" strike="noStrike" dirty="0">
                <a:effectLst/>
                <a:latin typeface="Calibri" panose="020F0502020204030204" pitchFamily="34" charset="0"/>
                <a:ea typeface="Calibri" panose="020F0502020204030204" pitchFamily="34" charset="0"/>
                <a:cs typeface="Calibri" panose="020F0502020204030204" pitchFamily="34" charset="0"/>
              </a:rPr>
              <a:t>superávit comercial</a:t>
            </a:r>
            <a:r>
              <a:rPr lang="es-MX" sz="1800" dirty="0">
                <a:effectLst/>
                <a:latin typeface="Calibri" panose="020F0502020204030204" pitchFamily="34" charset="0"/>
                <a:ea typeface="Calibri" panose="020F0502020204030204" pitchFamily="34" charset="0"/>
                <a:cs typeface="Calibri" panose="020F0502020204030204" pitchFamily="34" charset="0"/>
              </a:rPr>
              <a:t>, ya que la balanza comercial es favorable. Esto significa que las ventas al exterior de un país determinado superarán las compras. Este resultado es la situación ideal para un país, puesto que entrarán más recursos económicos gracias a las exportaciones que realice el país.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el resultado obtenido es negativo</a:t>
            </a: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existe un </a:t>
            </a:r>
            <a:r>
              <a:rPr lang="es-MX" sz="1800" strike="noStrike" dirty="0">
                <a:effectLst/>
                <a:latin typeface="Calibri" panose="020F0502020204030204" pitchFamily="34" charset="0"/>
                <a:ea typeface="Calibri" panose="020F0502020204030204" pitchFamily="34" charset="0"/>
                <a:cs typeface="Calibri" panose="020F0502020204030204" pitchFamily="34" charset="0"/>
              </a:rPr>
              <a:t>déficit comercial</a:t>
            </a:r>
            <a:r>
              <a:rPr lang="es-MX" sz="1800" b="1" dirty="0">
                <a:effectLst/>
                <a:latin typeface="Calibri" panose="020F0502020204030204" pitchFamily="34" charset="0"/>
                <a:ea typeface="Calibri" panose="020F0502020204030204" pitchFamily="34" charset="0"/>
                <a:cs typeface="Calibri" panose="020F0502020204030204" pitchFamily="34" charset="0"/>
              </a:rPr>
              <a:t>, </a:t>
            </a:r>
            <a:r>
              <a:rPr lang="es-MX" sz="1800" dirty="0">
                <a:effectLst/>
                <a:latin typeface="Calibri" panose="020F0502020204030204" pitchFamily="34" charset="0"/>
                <a:ea typeface="Calibri" panose="020F0502020204030204" pitchFamily="34" charset="0"/>
                <a:cs typeface="Calibri" panose="020F0502020204030204" pitchFamily="34" charset="0"/>
              </a:rPr>
              <a:t>y la balanza comercial es desfavorable. En este caso, las importaciones son mayores a las ventas al exterior que tiene un país en un período determinado. Cuando existe esta situación en un país es necesario compensar el déficit, es decir, financiar a partir de </a:t>
            </a:r>
            <a:r>
              <a:rPr lang="es-MX" sz="1800" strike="noStrike" dirty="0">
                <a:effectLst/>
                <a:latin typeface="Calibri" panose="020F0502020204030204" pitchFamily="34" charset="0"/>
                <a:ea typeface="Calibri" panose="020F0502020204030204" pitchFamily="34" charset="0"/>
                <a:cs typeface="Calibri" panose="020F0502020204030204" pitchFamily="34" charset="0"/>
              </a:rPr>
              <a:t>deuda pública</a:t>
            </a:r>
            <a:r>
              <a:rPr lang="es-MX" sz="1800" dirty="0">
                <a:effectLst/>
                <a:latin typeface="Calibri" panose="020F0502020204030204" pitchFamily="34" charset="0"/>
                <a:ea typeface="Calibri" panose="020F0502020204030204" pitchFamily="34" charset="0"/>
                <a:cs typeface="Calibri" panose="020F0502020204030204" pitchFamily="34" charset="0"/>
              </a:rPr>
              <a:t> o </a:t>
            </a:r>
            <a:r>
              <a:rPr lang="es-MX" sz="1800" strike="noStrike" dirty="0">
                <a:effectLst/>
                <a:latin typeface="Calibri" panose="020F0502020204030204" pitchFamily="34" charset="0"/>
                <a:ea typeface="Calibri" panose="020F0502020204030204" pitchFamily="34" charset="0"/>
                <a:cs typeface="Calibri" panose="020F0502020204030204" pitchFamily="34" charset="0"/>
              </a:rPr>
              <a:t>privada</a:t>
            </a:r>
            <a:r>
              <a:rPr lang="es-MX" sz="1800" dirty="0">
                <a:effectLst/>
                <a:latin typeface="Calibri" panose="020F0502020204030204" pitchFamily="34" charset="0"/>
                <a:ea typeface="Calibri" panose="020F0502020204030204" pitchFamily="34" charset="0"/>
                <a:cs typeface="Calibri" panose="020F0502020204030204" pitchFamily="34" charset="0"/>
              </a:rPr>
              <a:t> del país para </a:t>
            </a: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poder seguir comprando bienes o servicios.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846796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7EA6D0-3D1A-4296-A0C1-5AF0A8F8FDDB}"/>
              </a:ext>
            </a:extLst>
          </p:cNvPr>
          <p:cNvSpPr>
            <a:spLocks noGrp="1"/>
          </p:cNvSpPr>
          <p:nvPr>
            <p:ph type="title"/>
          </p:nvPr>
        </p:nvSpPr>
        <p:spPr>
          <a:xfrm>
            <a:off x="626662" y="617618"/>
            <a:ext cx="10568955" cy="1236134"/>
          </a:xfrm>
        </p:spPr>
        <p:txBody>
          <a:bodyPr>
            <a:normAutofit fontScale="90000"/>
          </a:bodyPr>
          <a:lstStyle/>
          <a:p>
            <a:pPr algn="just"/>
            <a:r>
              <a:rPr lang="es-MX" sz="1800" b="1"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Como se observa en la gráfica y tabla de datos, </a:t>
            </a:r>
            <a:r>
              <a:rPr lang="es-MX" sz="18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en febrero de 2022, el valor de las exportaciones de mercancías alcanzó 46,246 millones de dólares, cifra integrada por 43,452 millones de dólares de exportaciones no petroleras y por 2,795 millones de dólares de petroleras. Así, en el mes de referencia las exportaciones totales exhibieron un incremento anual de 27.8%</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4" name="Marcador de contenido 3">
            <a:extLst>
              <a:ext uri="{FF2B5EF4-FFF2-40B4-BE49-F238E27FC236}">
                <a16:creationId xmlns:a16="http://schemas.microsoft.com/office/drawing/2014/main" id="{942E520E-2D1E-4DF4-86B3-AC226EDA40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987" t="16624" r="22353" b="7797"/>
          <a:stretch/>
        </p:blipFill>
        <p:spPr bwMode="auto">
          <a:xfrm>
            <a:off x="1241078" y="1853752"/>
            <a:ext cx="4114672" cy="4198941"/>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5E438451-036F-4EB0-BB21-9831CD83FF1A}"/>
              </a:ext>
            </a:extLst>
          </p:cNvPr>
          <p:cNvPicPr>
            <a:picLocks noChangeAspect="1"/>
          </p:cNvPicPr>
          <p:nvPr/>
        </p:nvPicPr>
        <p:blipFill rotWithShape="1">
          <a:blip r:embed="rId3">
            <a:extLst>
              <a:ext uri="{28A0092B-C50C-407E-A947-70E740481C1C}">
                <a14:useLocalDpi xmlns:a14="http://schemas.microsoft.com/office/drawing/2010/main" val="0"/>
              </a:ext>
            </a:extLst>
          </a:blip>
          <a:srcRect l="35845" t="18388" r="21656" b="19693"/>
          <a:stretch/>
        </p:blipFill>
        <p:spPr bwMode="auto">
          <a:xfrm>
            <a:off x="5355750" y="1853753"/>
            <a:ext cx="5100584" cy="41791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1748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6B1C4-54D4-4B05-89D4-6CACA562913C}"/>
              </a:ext>
            </a:extLst>
          </p:cNvPr>
          <p:cNvSpPr>
            <a:spLocks noGrp="1"/>
          </p:cNvSpPr>
          <p:nvPr>
            <p:ph type="title"/>
          </p:nvPr>
        </p:nvSpPr>
        <p:spPr>
          <a:xfrm>
            <a:off x="1460045" y="279586"/>
            <a:ext cx="9603275" cy="1049235"/>
          </a:xfrm>
        </p:spPr>
        <p:txBody>
          <a:bodyPr/>
          <a:lstStyle/>
          <a:p>
            <a:r>
              <a:rPr lang="es-MX" sz="1800" dirty="0">
                <a:effectLst/>
                <a:latin typeface="Calibri" panose="020F0502020204030204" pitchFamily="34" charset="0"/>
                <a:ea typeface="Calibri" panose="020F0502020204030204" pitchFamily="34" charset="0"/>
              </a:rPr>
              <a:t>Conforme a los datos del Sistema de Información Económica, se presentan los principales </a:t>
            </a:r>
            <a:r>
              <a:rPr lang="es-MX" sz="1800" dirty="0">
                <a:effectLst/>
                <a:latin typeface="Calibri" panose="020F0502020204030204" pitchFamily="34" charset="0"/>
                <a:ea typeface="Calibri" panose="020F0502020204030204" pitchFamily="34" charset="0"/>
                <a:cs typeface="Calibri" panose="020F0502020204030204" pitchFamily="34" charset="0"/>
              </a:rPr>
              <a:t>los principales productos agropecuarios que se exportan.</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4" name="Marcador de contenido 3">
            <a:extLst>
              <a:ext uri="{FF2B5EF4-FFF2-40B4-BE49-F238E27FC236}">
                <a16:creationId xmlns:a16="http://schemas.microsoft.com/office/drawing/2014/main" id="{CF6C6949-4572-47DF-A2F0-970CFBAE8D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433"/>
          <a:stretch/>
        </p:blipFill>
        <p:spPr bwMode="auto">
          <a:xfrm>
            <a:off x="3745972" y="1159932"/>
            <a:ext cx="4471871" cy="5049623"/>
          </a:xfrm>
          <a:prstGeom prst="rect">
            <a:avLst/>
          </a:prstGeom>
          <a:noFill/>
          <a:ln>
            <a:noFill/>
          </a:ln>
        </p:spPr>
      </p:pic>
      <p:pic>
        <p:nvPicPr>
          <p:cNvPr id="5" name="Imagen 4">
            <a:extLst>
              <a:ext uri="{FF2B5EF4-FFF2-40B4-BE49-F238E27FC236}">
                <a16:creationId xmlns:a16="http://schemas.microsoft.com/office/drawing/2014/main" id="{DD2EA35B-B2CC-4C3A-8602-AF83E8428185}"/>
              </a:ext>
            </a:extLst>
          </p:cNvPr>
          <p:cNvPicPr>
            <a:picLocks noChangeAspect="1"/>
          </p:cNvPicPr>
          <p:nvPr/>
        </p:nvPicPr>
        <p:blipFill rotWithShape="1">
          <a:blip r:embed="rId2">
            <a:extLst>
              <a:ext uri="{28A0092B-C50C-407E-A947-70E740481C1C}">
                <a14:useLocalDpi xmlns:a14="http://schemas.microsoft.com/office/drawing/2010/main" val="0"/>
              </a:ext>
            </a:extLst>
          </a:blip>
          <a:srcRect t="83754"/>
          <a:stretch/>
        </p:blipFill>
        <p:spPr bwMode="auto">
          <a:xfrm>
            <a:off x="8446029" y="4792133"/>
            <a:ext cx="3444875" cy="1246505"/>
          </a:xfrm>
          <a:prstGeom prst="rect">
            <a:avLst/>
          </a:prstGeom>
          <a:noFill/>
          <a:ln>
            <a:noFill/>
          </a:ln>
        </p:spPr>
      </p:pic>
      <p:sp>
        <p:nvSpPr>
          <p:cNvPr id="3" name="Flecha: a la derecha 2">
            <a:extLst>
              <a:ext uri="{FF2B5EF4-FFF2-40B4-BE49-F238E27FC236}">
                <a16:creationId xmlns:a16="http://schemas.microsoft.com/office/drawing/2014/main" id="{44BC6E8A-C3E6-48B5-9BBF-149797D372EF}"/>
              </a:ext>
            </a:extLst>
          </p:cNvPr>
          <p:cNvSpPr/>
          <p:nvPr/>
        </p:nvSpPr>
        <p:spPr>
          <a:xfrm>
            <a:off x="3487624" y="4129192"/>
            <a:ext cx="33866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03CC03B9-30C9-467E-9F63-0130D49DD250}"/>
              </a:ext>
            </a:extLst>
          </p:cNvPr>
          <p:cNvSpPr/>
          <p:nvPr/>
        </p:nvSpPr>
        <p:spPr>
          <a:xfrm>
            <a:off x="3487624" y="3147058"/>
            <a:ext cx="33866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98B50766-047D-4ABB-8287-05CFB4BCB4C0}"/>
              </a:ext>
            </a:extLst>
          </p:cNvPr>
          <p:cNvSpPr/>
          <p:nvPr/>
        </p:nvSpPr>
        <p:spPr>
          <a:xfrm flipV="1">
            <a:off x="3567944" y="5194300"/>
            <a:ext cx="258347" cy="13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4908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C5518-3DFB-4500-A206-48F4BCE6F98B}"/>
              </a:ext>
            </a:extLst>
          </p:cNvPr>
          <p:cNvSpPr>
            <a:spLocks noGrp="1"/>
          </p:cNvSpPr>
          <p:nvPr>
            <p:ph type="title"/>
          </p:nvPr>
        </p:nvSpPr>
        <p:spPr/>
        <p:txBody>
          <a:bodyPr/>
          <a:lstStyle/>
          <a:p>
            <a:r>
              <a:rPr lang="es-MX" sz="3200" b="1" dirty="0"/>
              <a:t>Estructura del GATT</a:t>
            </a:r>
            <a:endParaRPr lang="es-MX" dirty="0"/>
          </a:p>
        </p:txBody>
      </p:sp>
      <p:grpSp>
        <p:nvGrpSpPr>
          <p:cNvPr id="4" name="Grupo 3">
            <a:extLst>
              <a:ext uri="{FF2B5EF4-FFF2-40B4-BE49-F238E27FC236}">
                <a16:creationId xmlns:a16="http://schemas.microsoft.com/office/drawing/2014/main" id="{20D1C1D5-AD4E-49FC-91F3-445EFA684ADB}"/>
              </a:ext>
            </a:extLst>
          </p:cNvPr>
          <p:cNvGrpSpPr/>
          <p:nvPr/>
        </p:nvGrpSpPr>
        <p:grpSpPr>
          <a:xfrm>
            <a:off x="1346200" y="1905318"/>
            <a:ext cx="9779000" cy="3792749"/>
            <a:chOff x="0" y="0"/>
            <a:chExt cx="6273497" cy="3047420"/>
          </a:xfrm>
        </p:grpSpPr>
        <p:sp>
          <p:nvSpPr>
            <p:cNvPr id="5" name="Cuadro de texto 20">
              <a:extLst>
                <a:ext uri="{FF2B5EF4-FFF2-40B4-BE49-F238E27FC236}">
                  <a16:creationId xmlns:a16="http://schemas.microsoft.com/office/drawing/2014/main" id="{65E41AC1-FAF4-43CF-BD76-C69EE7ECE63C}"/>
                </a:ext>
              </a:extLst>
            </p:cNvPr>
            <p:cNvSpPr txBox="1"/>
            <p:nvPr/>
          </p:nvSpPr>
          <p:spPr>
            <a:xfrm>
              <a:off x="5311472" y="2353586"/>
              <a:ext cx="962025" cy="647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dirty="0">
                  <a:latin typeface="Calibri" panose="020F0502020204030204" pitchFamily="34" charset="0"/>
                  <a:ea typeface="Calibri" panose="020F0502020204030204" pitchFamily="34" charset="0"/>
                  <a:cs typeface="Times New Roman" panose="02020603050405020304" pitchFamily="18" charset="0"/>
                </a:rPr>
                <a:t>A efecto de atender s</a:t>
              </a:r>
              <a:r>
                <a:rPr lang="es-MX" sz="1200" dirty="0">
                  <a:effectLst/>
                  <a:latin typeface="Calibri" panose="020F0502020204030204" pitchFamily="34" charset="0"/>
                  <a:ea typeface="Calibri" panose="020F0502020204030204" pitchFamily="34" charset="0"/>
                  <a:cs typeface="Times New Roman" panose="02020603050405020304" pitchFamily="18" charset="0"/>
                </a:rPr>
                <a:t>olicitudes de ingreso.</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Conector recto 5">
              <a:extLst>
                <a:ext uri="{FF2B5EF4-FFF2-40B4-BE49-F238E27FC236}">
                  <a16:creationId xmlns:a16="http://schemas.microsoft.com/office/drawing/2014/main" id="{E3153AB2-E08A-4A58-A9F4-CE53C8C86333}"/>
                </a:ext>
              </a:extLst>
            </p:cNvPr>
            <p:cNvCxnSpPr/>
            <p:nvPr/>
          </p:nvCxnSpPr>
          <p:spPr>
            <a:xfrm>
              <a:off x="612251" y="2051436"/>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6041E36D-F87B-4C15-82CF-C4299C59E878}"/>
                </a:ext>
              </a:extLst>
            </p:cNvPr>
            <p:cNvCxnSpPr/>
            <p:nvPr/>
          </p:nvCxnSpPr>
          <p:spPr>
            <a:xfrm>
              <a:off x="1677726" y="2035534"/>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AD477F5E-57E7-4887-A975-E4397CB15BF9}"/>
                </a:ext>
              </a:extLst>
            </p:cNvPr>
            <p:cNvCxnSpPr/>
            <p:nvPr/>
          </p:nvCxnSpPr>
          <p:spPr>
            <a:xfrm>
              <a:off x="2957886" y="2043485"/>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99A4D6F-BA53-45E5-AE59-CEB0897BA115}"/>
                </a:ext>
              </a:extLst>
            </p:cNvPr>
            <p:cNvCxnSpPr/>
            <p:nvPr/>
          </p:nvCxnSpPr>
          <p:spPr>
            <a:xfrm>
              <a:off x="4428877" y="2186608"/>
              <a:ext cx="5286" cy="227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1C4E6D0-9F06-4003-9408-C82853B5D523}"/>
                </a:ext>
              </a:extLst>
            </p:cNvPr>
            <p:cNvCxnSpPr/>
            <p:nvPr/>
          </p:nvCxnSpPr>
          <p:spPr>
            <a:xfrm>
              <a:off x="5740842" y="2075290"/>
              <a:ext cx="5286" cy="27484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 de texto 2">
              <a:extLst>
                <a:ext uri="{FF2B5EF4-FFF2-40B4-BE49-F238E27FC236}">
                  <a16:creationId xmlns:a16="http://schemas.microsoft.com/office/drawing/2014/main" id="{59203B9E-ED2B-4129-AB63-64F04A08076E}"/>
                </a:ext>
              </a:extLst>
            </p:cNvPr>
            <p:cNvSpPr txBox="1">
              <a:spLocks noChangeArrowheads="1"/>
            </p:cNvSpPr>
            <p:nvPr/>
          </p:nvSpPr>
          <p:spPr bwMode="auto">
            <a:xfrm>
              <a:off x="2011680" y="0"/>
              <a:ext cx="2589530" cy="6432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Estructura del GATT</a:t>
              </a:r>
            </a:p>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(General Agreement on Tariffs and Trade)</a:t>
              </a:r>
            </a:p>
          </p:txBody>
        </p:sp>
        <p:sp>
          <p:nvSpPr>
            <p:cNvPr id="12" name="Cuadro de texto 199">
              <a:extLst>
                <a:ext uri="{FF2B5EF4-FFF2-40B4-BE49-F238E27FC236}">
                  <a16:creationId xmlns:a16="http://schemas.microsoft.com/office/drawing/2014/main" id="{43F2CD9C-B143-4F66-BE0C-FF9F4651DBA0}"/>
                </a:ext>
              </a:extLst>
            </p:cNvPr>
            <p:cNvSpPr txBox="1"/>
            <p:nvPr/>
          </p:nvSpPr>
          <p:spPr>
            <a:xfrm>
              <a:off x="23854" y="1550504"/>
              <a:ext cx="914400" cy="5047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Órgano supremo</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Cuadro de texto 200">
              <a:extLst>
                <a:ext uri="{FF2B5EF4-FFF2-40B4-BE49-F238E27FC236}">
                  <a16:creationId xmlns:a16="http://schemas.microsoft.com/office/drawing/2014/main" id="{0EC95241-B178-4A91-BA27-7D6F5A8D0FE6}"/>
                </a:ext>
              </a:extLst>
            </p:cNvPr>
            <p:cNvSpPr txBox="1"/>
            <p:nvPr/>
          </p:nvSpPr>
          <p:spPr>
            <a:xfrm>
              <a:off x="0" y="2369488"/>
              <a:ext cx="1089965" cy="6437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Consistía en el plenario de las partes contratantes.</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Conector recto 13">
              <a:extLst>
                <a:ext uri="{FF2B5EF4-FFF2-40B4-BE49-F238E27FC236}">
                  <a16:creationId xmlns:a16="http://schemas.microsoft.com/office/drawing/2014/main" id="{5027CED7-7EA6-4E9B-A670-5C24C154BEBB}"/>
                </a:ext>
              </a:extLst>
            </p:cNvPr>
            <p:cNvCxnSpPr/>
            <p:nvPr/>
          </p:nvCxnSpPr>
          <p:spPr>
            <a:xfrm flipV="1">
              <a:off x="644056" y="1192695"/>
              <a:ext cx="5111126" cy="1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3B4B2BD-6F21-4B32-ACC0-24896864C747}"/>
                </a:ext>
              </a:extLst>
            </p:cNvPr>
            <p:cNvCxnSpPr/>
            <p:nvPr/>
          </p:nvCxnSpPr>
          <p:spPr>
            <a:xfrm>
              <a:off x="3307743" y="652007"/>
              <a:ext cx="0" cy="5413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 de texto 203">
              <a:extLst>
                <a:ext uri="{FF2B5EF4-FFF2-40B4-BE49-F238E27FC236}">
                  <a16:creationId xmlns:a16="http://schemas.microsoft.com/office/drawing/2014/main" id="{E9AB77FB-6903-4D00-A6AB-0AA8C74EB3FD}"/>
                </a:ext>
              </a:extLst>
            </p:cNvPr>
            <p:cNvSpPr txBox="1"/>
            <p:nvPr/>
          </p:nvSpPr>
          <p:spPr>
            <a:xfrm>
              <a:off x="2409246" y="1566407"/>
              <a:ext cx="1104900" cy="50419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Consejo de representantes</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Cuadro de texto 204">
              <a:extLst>
                <a:ext uri="{FF2B5EF4-FFF2-40B4-BE49-F238E27FC236}">
                  <a16:creationId xmlns:a16="http://schemas.microsoft.com/office/drawing/2014/main" id="{BC2FC51E-43F4-40E3-BD8F-4E06579FFED0}"/>
                </a:ext>
              </a:extLst>
            </p:cNvPr>
            <p:cNvSpPr txBox="1"/>
            <p:nvPr/>
          </p:nvSpPr>
          <p:spPr>
            <a:xfrm>
              <a:off x="2504661" y="2369488"/>
              <a:ext cx="914400" cy="50419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Para resolver asuntos urgentes.</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Cuadro de texto 205">
              <a:extLst>
                <a:ext uri="{FF2B5EF4-FFF2-40B4-BE49-F238E27FC236}">
                  <a16:creationId xmlns:a16="http://schemas.microsoft.com/office/drawing/2014/main" id="{7B6B597E-3745-4CF0-95D9-435CFC6552FB}"/>
                </a:ext>
              </a:extLst>
            </p:cNvPr>
            <p:cNvSpPr txBox="1"/>
            <p:nvPr/>
          </p:nvSpPr>
          <p:spPr>
            <a:xfrm>
              <a:off x="3880237" y="1542553"/>
              <a:ext cx="1104900" cy="6381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Comités de negociaciones comerciales</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Cuadro de texto 206">
              <a:extLst>
                <a:ext uri="{FF2B5EF4-FFF2-40B4-BE49-F238E27FC236}">
                  <a16:creationId xmlns:a16="http://schemas.microsoft.com/office/drawing/2014/main" id="{72192330-E744-4A35-8DB3-705E02DBE3F6}"/>
                </a:ext>
              </a:extLst>
            </p:cNvPr>
            <p:cNvSpPr txBox="1"/>
            <p:nvPr/>
          </p:nvSpPr>
          <p:spPr>
            <a:xfrm>
              <a:off x="3880237" y="2409245"/>
              <a:ext cx="1104900" cy="6381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Según los tipos de productos.</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Cuadro de texto 207">
              <a:extLst>
                <a:ext uri="{FF2B5EF4-FFF2-40B4-BE49-F238E27FC236}">
                  <a16:creationId xmlns:a16="http://schemas.microsoft.com/office/drawing/2014/main" id="{0B8C3BCE-6810-4E38-B3DC-451DB52A6382}"/>
                </a:ext>
              </a:extLst>
            </p:cNvPr>
            <p:cNvSpPr txBox="1"/>
            <p:nvPr/>
          </p:nvSpPr>
          <p:spPr>
            <a:xfrm>
              <a:off x="5351228" y="1528917"/>
              <a:ext cx="847725" cy="54292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Comités especiales</a:t>
              </a: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Cuadro de texto 208">
              <a:extLst>
                <a:ext uri="{FF2B5EF4-FFF2-40B4-BE49-F238E27FC236}">
                  <a16:creationId xmlns:a16="http://schemas.microsoft.com/office/drawing/2014/main" id="{67816A6C-E72C-4749-9436-D07D08144F2E}"/>
                </a:ext>
              </a:extLst>
            </p:cNvPr>
            <p:cNvSpPr txBox="1"/>
            <p:nvPr/>
          </p:nvSpPr>
          <p:spPr>
            <a:xfrm>
              <a:off x="1232453" y="1542553"/>
              <a:ext cx="914400" cy="50419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Secretaría General</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Cuadro de texto 209">
              <a:extLst>
                <a:ext uri="{FF2B5EF4-FFF2-40B4-BE49-F238E27FC236}">
                  <a16:creationId xmlns:a16="http://schemas.microsoft.com/office/drawing/2014/main" id="{A5B1AD11-A86E-417F-A7B1-D9D60A9FE058}"/>
                </a:ext>
              </a:extLst>
            </p:cNvPr>
            <p:cNvSpPr txBox="1"/>
            <p:nvPr/>
          </p:nvSpPr>
          <p:spPr>
            <a:xfrm>
              <a:off x="1264258" y="2377440"/>
              <a:ext cx="914400" cy="50419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Con sede en Ginebra.</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3" name="Conector recto 22">
              <a:extLst>
                <a:ext uri="{FF2B5EF4-FFF2-40B4-BE49-F238E27FC236}">
                  <a16:creationId xmlns:a16="http://schemas.microsoft.com/office/drawing/2014/main" id="{6BDF4418-01B0-4497-8507-915BD49E96A4}"/>
                </a:ext>
              </a:extLst>
            </p:cNvPr>
            <p:cNvCxnSpPr/>
            <p:nvPr/>
          </p:nvCxnSpPr>
          <p:spPr>
            <a:xfrm>
              <a:off x="636105" y="1208598"/>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6A1D5E8-5893-438E-BE68-1E143A76BD10}"/>
                </a:ext>
              </a:extLst>
            </p:cNvPr>
            <p:cNvCxnSpPr/>
            <p:nvPr/>
          </p:nvCxnSpPr>
          <p:spPr>
            <a:xfrm>
              <a:off x="1669774" y="1192695"/>
              <a:ext cx="0" cy="3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1D81CBA0-75C7-40A2-891F-85A782B3084C}"/>
                </a:ext>
              </a:extLst>
            </p:cNvPr>
            <p:cNvCxnSpPr/>
            <p:nvPr/>
          </p:nvCxnSpPr>
          <p:spPr>
            <a:xfrm>
              <a:off x="2965837" y="1192695"/>
              <a:ext cx="0" cy="3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4A5B8DB-4B3B-43C7-838E-FAD7B96B3994}"/>
                </a:ext>
              </a:extLst>
            </p:cNvPr>
            <p:cNvCxnSpPr/>
            <p:nvPr/>
          </p:nvCxnSpPr>
          <p:spPr>
            <a:xfrm>
              <a:off x="4428877" y="1184744"/>
              <a:ext cx="0" cy="3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B1342679-30A0-49F3-AD91-F6505B6E764B}"/>
                </a:ext>
              </a:extLst>
            </p:cNvPr>
            <p:cNvCxnSpPr/>
            <p:nvPr/>
          </p:nvCxnSpPr>
          <p:spPr>
            <a:xfrm>
              <a:off x="5756745" y="1176793"/>
              <a:ext cx="0" cy="34884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686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46AF4-7FA5-4361-998C-B5BE5A136733}"/>
              </a:ext>
            </a:extLst>
          </p:cNvPr>
          <p:cNvSpPr>
            <a:spLocks noGrp="1"/>
          </p:cNvSpPr>
          <p:nvPr>
            <p:ph type="title"/>
          </p:nvPr>
        </p:nvSpPr>
        <p:spPr/>
        <p:txBody>
          <a:bodyPr/>
          <a:lstStyle/>
          <a:p>
            <a:pPr algn="ctr"/>
            <a:r>
              <a:rPr lang="es-MX" sz="1800" dirty="0">
                <a:effectLst/>
                <a:latin typeface="Calibri" panose="020F0502020204030204" pitchFamily="34" charset="0"/>
                <a:ea typeface="Calibri" panose="020F0502020204030204" pitchFamily="34" charset="0"/>
                <a:cs typeface="Calibri" panose="020F0502020204030204" pitchFamily="34" charset="0"/>
              </a:rPr>
              <a:t>Conforme a los datos del Sistema de Información Económica, se presentan los principales destinos de las exportaciones de México.</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4" name="Marcador de contenido 3">
            <a:extLst>
              <a:ext uri="{FF2B5EF4-FFF2-40B4-BE49-F238E27FC236}">
                <a16:creationId xmlns:a16="http://schemas.microsoft.com/office/drawing/2014/main" id="{0812143E-41A3-4A0F-B47B-D1B49AC3CB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1842"/>
          <a:stretch/>
        </p:blipFill>
        <p:spPr bwMode="auto">
          <a:xfrm>
            <a:off x="668616" y="1627980"/>
            <a:ext cx="5100854" cy="4137819"/>
          </a:xfrm>
          <a:prstGeom prst="rect">
            <a:avLst/>
          </a:prstGeom>
          <a:noFill/>
          <a:ln>
            <a:noFill/>
          </a:ln>
        </p:spPr>
      </p:pic>
      <p:pic>
        <p:nvPicPr>
          <p:cNvPr id="5" name="Marcador de contenido 3">
            <a:extLst>
              <a:ext uri="{FF2B5EF4-FFF2-40B4-BE49-F238E27FC236}">
                <a16:creationId xmlns:a16="http://schemas.microsoft.com/office/drawing/2014/main" id="{F31375AD-8483-4E09-AC8A-BCEBD1C4C258}"/>
              </a:ext>
            </a:extLst>
          </p:cNvPr>
          <p:cNvPicPr>
            <a:picLocks noChangeAspect="1"/>
          </p:cNvPicPr>
          <p:nvPr/>
        </p:nvPicPr>
        <p:blipFill rotWithShape="1">
          <a:blip r:embed="rId2">
            <a:extLst>
              <a:ext uri="{28A0092B-C50C-407E-A947-70E740481C1C}">
                <a14:useLocalDpi xmlns:a14="http://schemas.microsoft.com/office/drawing/2010/main" val="0"/>
              </a:ext>
            </a:extLst>
          </a:blip>
          <a:srcRect t="38138" b="17065"/>
          <a:stretch/>
        </p:blipFill>
        <p:spPr bwMode="auto">
          <a:xfrm>
            <a:off x="6096000" y="1853754"/>
            <a:ext cx="4507935" cy="4293046"/>
          </a:xfrm>
          <a:prstGeom prst="rect">
            <a:avLst/>
          </a:prstGeom>
          <a:noFill/>
          <a:ln>
            <a:noFill/>
          </a:ln>
        </p:spPr>
      </p:pic>
      <p:pic>
        <p:nvPicPr>
          <p:cNvPr id="6" name="Marcador de contenido 3">
            <a:extLst>
              <a:ext uri="{FF2B5EF4-FFF2-40B4-BE49-F238E27FC236}">
                <a16:creationId xmlns:a16="http://schemas.microsoft.com/office/drawing/2014/main" id="{8ADB2C16-7A51-4291-94AC-3C224986EDF8}"/>
              </a:ext>
            </a:extLst>
          </p:cNvPr>
          <p:cNvPicPr>
            <a:picLocks noChangeAspect="1"/>
          </p:cNvPicPr>
          <p:nvPr/>
        </p:nvPicPr>
        <p:blipFill rotWithShape="1">
          <a:blip r:embed="rId2">
            <a:extLst>
              <a:ext uri="{28A0092B-C50C-407E-A947-70E740481C1C}">
                <a14:useLocalDpi xmlns:a14="http://schemas.microsoft.com/office/drawing/2010/main" val="0"/>
              </a:ext>
            </a:extLst>
          </a:blip>
          <a:srcRect l="1273" t="6664" r="-1273" b="88723"/>
          <a:stretch/>
        </p:blipFill>
        <p:spPr bwMode="auto">
          <a:xfrm>
            <a:off x="6124202" y="1405019"/>
            <a:ext cx="4575919" cy="448735"/>
          </a:xfrm>
          <a:prstGeom prst="rect">
            <a:avLst/>
          </a:prstGeom>
          <a:noFill/>
          <a:ln>
            <a:noFill/>
          </a:ln>
        </p:spPr>
      </p:pic>
      <p:sp>
        <p:nvSpPr>
          <p:cNvPr id="3" name="Flecha: cheurón 2">
            <a:extLst>
              <a:ext uri="{FF2B5EF4-FFF2-40B4-BE49-F238E27FC236}">
                <a16:creationId xmlns:a16="http://schemas.microsoft.com/office/drawing/2014/main" id="{F82AF932-F90F-4150-B0AD-D87684886FCE}"/>
              </a:ext>
            </a:extLst>
          </p:cNvPr>
          <p:cNvSpPr/>
          <p:nvPr/>
        </p:nvSpPr>
        <p:spPr>
          <a:xfrm>
            <a:off x="516467" y="3217333"/>
            <a:ext cx="152149" cy="1524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
        <p:nvSpPr>
          <p:cNvPr id="7" name="Flecha: cheurón 6">
            <a:extLst>
              <a:ext uri="{FF2B5EF4-FFF2-40B4-BE49-F238E27FC236}">
                <a16:creationId xmlns:a16="http://schemas.microsoft.com/office/drawing/2014/main" id="{A5DD2A6E-1A97-479A-99DC-FC7C4D488DE2}"/>
              </a:ext>
            </a:extLst>
          </p:cNvPr>
          <p:cNvSpPr/>
          <p:nvPr/>
        </p:nvSpPr>
        <p:spPr>
          <a:xfrm>
            <a:off x="516341" y="3429000"/>
            <a:ext cx="152149"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Flecha: cheurón 7">
            <a:extLst>
              <a:ext uri="{FF2B5EF4-FFF2-40B4-BE49-F238E27FC236}">
                <a16:creationId xmlns:a16="http://schemas.microsoft.com/office/drawing/2014/main" id="{179555E9-BC62-42F3-B745-BB812EA9EF94}"/>
              </a:ext>
            </a:extLst>
          </p:cNvPr>
          <p:cNvSpPr/>
          <p:nvPr/>
        </p:nvSpPr>
        <p:spPr>
          <a:xfrm>
            <a:off x="6048127" y="3696889"/>
            <a:ext cx="152149"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cheurón 8">
            <a:extLst>
              <a:ext uri="{FF2B5EF4-FFF2-40B4-BE49-F238E27FC236}">
                <a16:creationId xmlns:a16="http://schemas.microsoft.com/office/drawing/2014/main" id="{FBF6D03D-7950-44D4-9AC4-E65EA8362005}"/>
              </a:ext>
            </a:extLst>
          </p:cNvPr>
          <p:cNvSpPr/>
          <p:nvPr/>
        </p:nvSpPr>
        <p:spPr>
          <a:xfrm>
            <a:off x="5995989" y="2133600"/>
            <a:ext cx="152149"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47949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6AB7E-1955-4EC8-A593-48A2716D9AD2}"/>
              </a:ext>
            </a:extLst>
          </p:cNvPr>
          <p:cNvSpPr>
            <a:spLocks noGrp="1"/>
          </p:cNvSpPr>
          <p:nvPr>
            <p:ph type="title"/>
          </p:nvPr>
        </p:nvSpPr>
        <p:spPr>
          <a:xfrm>
            <a:off x="1716657" y="5218980"/>
            <a:ext cx="9188577" cy="310551"/>
          </a:xfrm>
        </p:spPr>
        <p:txBody>
          <a:bodyPr>
            <a:noAutofit/>
          </a:bodyPr>
          <a:lstStyle/>
          <a:p>
            <a:r>
              <a:rPr lang="es-MX" sz="1100" dirty="0"/>
              <a:t>https://integracioneconomica.unison.mx/wp-content/uploads/2020/10/Tesis-Carolina-Borb%C3%B3n.-19-de-agosto2020.pdf</a:t>
            </a:r>
          </a:p>
        </p:txBody>
      </p:sp>
      <p:pic>
        <p:nvPicPr>
          <p:cNvPr id="5" name="Marcador de contenido 4">
            <a:extLst>
              <a:ext uri="{FF2B5EF4-FFF2-40B4-BE49-F238E27FC236}">
                <a16:creationId xmlns:a16="http://schemas.microsoft.com/office/drawing/2014/main" id="{A5A12427-CFA6-4DE0-B56B-171DD6589CEF}"/>
              </a:ext>
            </a:extLst>
          </p:cNvPr>
          <p:cNvPicPr>
            <a:picLocks noGrp="1" noChangeAspect="1"/>
          </p:cNvPicPr>
          <p:nvPr>
            <p:ph idx="1"/>
          </p:nvPr>
        </p:nvPicPr>
        <p:blipFill rotWithShape="1">
          <a:blip r:embed="rId2"/>
          <a:srcRect l="29076" t="26475" r="15287" b="26494"/>
          <a:stretch/>
        </p:blipFill>
        <p:spPr>
          <a:xfrm>
            <a:off x="1286766" y="560717"/>
            <a:ext cx="9849936" cy="4683474"/>
          </a:xfrm>
        </p:spPr>
      </p:pic>
    </p:spTree>
    <p:extLst>
      <p:ext uri="{BB962C8B-B14F-4D97-AF65-F5344CB8AC3E}">
        <p14:creationId xmlns:p14="http://schemas.microsoft.com/office/powerpoint/2010/main" val="97922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FB6BB-5C30-433E-99B1-BFED6AAD18A8}"/>
              </a:ext>
            </a:extLst>
          </p:cNvPr>
          <p:cNvSpPr>
            <a:spLocks noGrp="1"/>
          </p:cNvSpPr>
          <p:nvPr>
            <p:ph type="title"/>
          </p:nvPr>
        </p:nvSpPr>
        <p:spPr/>
        <p:txBody>
          <a:bodyPr/>
          <a:lstStyle/>
          <a:p>
            <a:r>
              <a:rPr lang="es-MX" b="1" dirty="0">
                <a:latin typeface="Calibri" panose="020F0502020204030204" pitchFamily="34" charset="0"/>
                <a:ea typeface="Calibri" panose="020F0502020204030204" pitchFamily="34" charset="0"/>
                <a:cs typeface="Times New Roman" panose="02020603050405020304" pitchFamily="18" charset="0"/>
              </a:rPr>
              <a:t>Bibliografía</a:t>
            </a:r>
            <a:br>
              <a:rPr lang="es-MX"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A7D0CCA6-C2BE-40E0-A355-9B193CA898DC}"/>
              </a:ext>
            </a:extLst>
          </p:cNvPr>
          <p:cNvSpPr>
            <a:spLocks noGrp="1"/>
          </p:cNvSpPr>
          <p:nvPr>
            <p:ph idx="1"/>
          </p:nvPr>
        </p:nvSpPr>
        <p:spPr/>
        <p:txBody>
          <a:bodyPr>
            <a:normAutofit fontScale="77500" lnSpcReduction="20000"/>
          </a:bodyPr>
          <a:lstStyle/>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https://revistas.juridicas.unam.mx/index.php/derecho-comparado/article/download/1413/1671</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ee24_esp.pdf (caixabankresearch.com)</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99.pdf (wto.org)</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OMC | Acuerdos comerciales regionales — Miembros de los acuerdos comerciales regionales plurilaterales (wto.org)</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4.pdf (unam.mx)</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Balanza comercial (inegi.org.mx)</a:t>
            </a: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Secretaría de Economía - Balanza de pagos (economia.gob.mx)</a:t>
            </a:r>
            <a:endParaRPr lang="es-MX"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hlinkClick r:id="rId9"/>
              </a:rPr>
              <a:t>https://integracioneconomica.unison.mx/wp-content/uploads/2020/10/Tesis-Carolina-Borb%C3%B3n.-19-de-agosto2020.pdf</a:t>
            </a:r>
            <a:endParaRPr lang="es-MX" sz="1800" dirty="0"/>
          </a:p>
          <a:p>
            <a:pPr marL="0" indent="0">
              <a:lnSpc>
                <a:spcPct val="107000"/>
              </a:lnSpc>
              <a:spcAft>
                <a:spcPts val="800"/>
              </a:spcAft>
              <a:buNone/>
            </a:pPr>
            <a:endParaRPr lang="es-MX"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409343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62E77-33B3-4DB3-B19C-6A9112286A80}"/>
              </a:ext>
            </a:extLst>
          </p:cNvPr>
          <p:cNvSpPr>
            <a:spLocks noGrp="1"/>
          </p:cNvSpPr>
          <p:nvPr>
            <p:ph type="title"/>
          </p:nvPr>
        </p:nvSpPr>
        <p:spPr>
          <a:xfrm>
            <a:off x="1383153" y="117290"/>
            <a:ext cx="9603275" cy="1049235"/>
          </a:xfrm>
        </p:spPr>
        <p:txBody>
          <a:bodyPr/>
          <a:lstStyle/>
          <a:p>
            <a:r>
              <a:rPr lang="es-MX" dirty="0"/>
              <a:t>PRINCIPIOS</a:t>
            </a:r>
          </a:p>
        </p:txBody>
      </p:sp>
      <p:grpSp>
        <p:nvGrpSpPr>
          <p:cNvPr id="4" name="Grupo 3">
            <a:extLst>
              <a:ext uri="{FF2B5EF4-FFF2-40B4-BE49-F238E27FC236}">
                <a16:creationId xmlns:a16="http://schemas.microsoft.com/office/drawing/2014/main" id="{56711475-5F45-4009-987B-FD1EABED0068}"/>
              </a:ext>
            </a:extLst>
          </p:cNvPr>
          <p:cNvGrpSpPr/>
          <p:nvPr/>
        </p:nvGrpSpPr>
        <p:grpSpPr>
          <a:xfrm>
            <a:off x="2679577" y="763362"/>
            <a:ext cx="6635949" cy="5497196"/>
            <a:chOff x="-307063" y="-70712"/>
            <a:chExt cx="6635949" cy="5497238"/>
          </a:xfrm>
        </p:grpSpPr>
        <p:cxnSp>
          <p:nvCxnSpPr>
            <p:cNvPr id="5" name="Conector recto 4">
              <a:extLst>
                <a:ext uri="{FF2B5EF4-FFF2-40B4-BE49-F238E27FC236}">
                  <a16:creationId xmlns:a16="http://schemas.microsoft.com/office/drawing/2014/main" id="{84033F94-BA84-468D-A061-F52E04B17259}"/>
                </a:ext>
              </a:extLst>
            </p:cNvPr>
            <p:cNvCxnSpPr/>
            <p:nvPr/>
          </p:nvCxnSpPr>
          <p:spPr>
            <a:xfrm>
              <a:off x="1349077" y="2906771"/>
              <a:ext cx="0" cy="504069"/>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2F838244-79DF-4F02-AD93-3E06CDD99E32}"/>
                </a:ext>
              </a:extLst>
            </p:cNvPr>
            <p:cNvGrpSpPr/>
            <p:nvPr/>
          </p:nvGrpSpPr>
          <p:grpSpPr>
            <a:xfrm>
              <a:off x="-307063" y="-70712"/>
              <a:ext cx="6635949" cy="5497238"/>
              <a:chOff x="-341529" y="1037"/>
              <a:chExt cx="7380791" cy="5497238"/>
            </a:xfrm>
          </p:grpSpPr>
          <p:cxnSp>
            <p:nvCxnSpPr>
              <p:cNvPr id="7" name="Conector recto 6">
                <a:extLst>
                  <a:ext uri="{FF2B5EF4-FFF2-40B4-BE49-F238E27FC236}">
                    <a16:creationId xmlns:a16="http://schemas.microsoft.com/office/drawing/2014/main" id="{2D8EDE64-678A-4284-9BCD-30BBBF04B776}"/>
                  </a:ext>
                </a:extLst>
              </p:cNvPr>
              <p:cNvCxnSpPr/>
              <p:nvPr/>
            </p:nvCxnSpPr>
            <p:spPr>
              <a:xfrm flipV="1">
                <a:off x="407638" y="3781480"/>
                <a:ext cx="2137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 de texto 2">
                <a:extLst>
                  <a:ext uri="{FF2B5EF4-FFF2-40B4-BE49-F238E27FC236}">
                    <a16:creationId xmlns:a16="http://schemas.microsoft.com/office/drawing/2014/main" id="{58F46A5B-BAEB-437B-A434-6F81D57FB15F}"/>
                  </a:ext>
                </a:extLst>
              </p:cNvPr>
              <p:cNvSpPr txBox="1">
                <a:spLocks noChangeArrowheads="1"/>
              </p:cNvSpPr>
              <p:nvPr/>
            </p:nvSpPr>
            <p:spPr bwMode="auto">
              <a:xfrm>
                <a:off x="-341529" y="4186823"/>
                <a:ext cx="1794536" cy="10204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Licitud de las integraciones regionales, uniones aduanales y zonas de libre comercio.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9E7C35E4-E0D3-4D35-AEA4-5B28D98683F4}"/>
                  </a:ext>
                </a:extLst>
              </p:cNvPr>
              <p:cNvSpPr txBox="1">
                <a:spLocks noChangeArrowheads="1"/>
              </p:cNvSpPr>
              <p:nvPr/>
            </p:nvSpPr>
            <p:spPr bwMode="auto">
              <a:xfrm>
                <a:off x="1825580" y="4206616"/>
                <a:ext cx="1467345" cy="8667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Preferencias arancelarias a países subdesarrollados.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AB6D8FF9-638C-46F3-8F4B-DF1BEDB3782B}"/>
                  </a:ext>
                </a:extLst>
              </p:cNvPr>
              <p:cNvCxnSpPr/>
              <p:nvPr/>
            </p:nvCxnSpPr>
            <p:spPr>
              <a:xfrm>
                <a:off x="414243" y="3788999"/>
                <a:ext cx="33" cy="37244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 de texto 255">
                <a:extLst>
                  <a:ext uri="{FF2B5EF4-FFF2-40B4-BE49-F238E27FC236}">
                    <a16:creationId xmlns:a16="http://schemas.microsoft.com/office/drawing/2014/main" id="{A7118D65-27AB-42C0-A78D-9D273DAF0E2D}"/>
                  </a:ext>
                </a:extLst>
              </p:cNvPr>
              <p:cNvSpPr txBox="1"/>
              <p:nvPr/>
            </p:nvSpPr>
            <p:spPr>
              <a:xfrm>
                <a:off x="740147" y="3482589"/>
                <a:ext cx="1478379" cy="28707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900">
                    <a:effectLst/>
                    <a:latin typeface="Calibri" panose="020F0502020204030204" pitchFamily="34" charset="0"/>
                    <a:ea typeface="Calibri" panose="020F0502020204030204" pitchFamily="34" charset="0"/>
                    <a:cs typeface="Times New Roman" panose="02020603050405020304" pitchFamily="18" charset="0"/>
                  </a:rPr>
                  <a:t>Se admiten excepciones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2" name="Grupo 11">
                <a:extLst>
                  <a:ext uri="{FF2B5EF4-FFF2-40B4-BE49-F238E27FC236}">
                    <a16:creationId xmlns:a16="http://schemas.microsoft.com/office/drawing/2014/main" id="{4C8CAB6C-1557-426E-A1BE-4D57D6ED5499}"/>
                  </a:ext>
                </a:extLst>
              </p:cNvPr>
              <p:cNvGrpSpPr/>
              <p:nvPr/>
            </p:nvGrpSpPr>
            <p:grpSpPr>
              <a:xfrm>
                <a:off x="34742" y="1037"/>
                <a:ext cx="7004520" cy="5497238"/>
                <a:chOff x="-891533" y="1037"/>
                <a:chExt cx="7004520" cy="5497238"/>
              </a:xfrm>
            </p:grpSpPr>
            <p:grpSp>
              <p:nvGrpSpPr>
                <p:cNvPr id="13" name="Grupo 12">
                  <a:extLst>
                    <a:ext uri="{FF2B5EF4-FFF2-40B4-BE49-F238E27FC236}">
                      <a16:creationId xmlns:a16="http://schemas.microsoft.com/office/drawing/2014/main" id="{85D52641-DBDD-4AEF-86BD-C5563A975713}"/>
                    </a:ext>
                  </a:extLst>
                </p:cNvPr>
                <p:cNvGrpSpPr/>
                <p:nvPr/>
              </p:nvGrpSpPr>
              <p:grpSpPr>
                <a:xfrm>
                  <a:off x="-891533" y="1037"/>
                  <a:ext cx="6041965" cy="3977191"/>
                  <a:chOff x="-172988" y="1113"/>
                  <a:chExt cx="6041965" cy="4270602"/>
                </a:xfrm>
              </p:grpSpPr>
              <p:cxnSp>
                <p:nvCxnSpPr>
                  <p:cNvPr id="21" name="Conector recto 20">
                    <a:extLst>
                      <a:ext uri="{FF2B5EF4-FFF2-40B4-BE49-F238E27FC236}">
                        <a16:creationId xmlns:a16="http://schemas.microsoft.com/office/drawing/2014/main" id="{97B0FC2B-F412-46E9-8A5F-89C212033019}"/>
                      </a:ext>
                    </a:extLst>
                  </p:cNvPr>
                  <p:cNvCxnSpPr/>
                  <p:nvPr/>
                </p:nvCxnSpPr>
                <p:spPr>
                  <a:xfrm>
                    <a:off x="1303400" y="1973095"/>
                    <a:ext cx="0" cy="323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169E81A1-5460-4B9B-9A87-6EC25243FD9E}"/>
                      </a:ext>
                    </a:extLst>
                  </p:cNvPr>
                  <p:cNvCxnSpPr/>
                  <p:nvPr/>
                </p:nvCxnSpPr>
                <p:spPr>
                  <a:xfrm>
                    <a:off x="3340678" y="2035535"/>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 de texto 2">
                    <a:extLst>
                      <a:ext uri="{FF2B5EF4-FFF2-40B4-BE49-F238E27FC236}">
                        <a16:creationId xmlns:a16="http://schemas.microsoft.com/office/drawing/2014/main" id="{53C3FDFC-DE36-44AF-A3D9-E8E958C217A0}"/>
                      </a:ext>
                    </a:extLst>
                  </p:cNvPr>
                  <p:cNvSpPr txBox="1">
                    <a:spLocks noChangeArrowheads="1"/>
                  </p:cNvSpPr>
                  <p:nvPr/>
                </p:nvSpPr>
                <p:spPr bwMode="auto">
                  <a:xfrm>
                    <a:off x="1306003" y="1113"/>
                    <a:ext cx="3853372" cy="6860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Principios del GATT</a:t>
                    </a:r>
                  </a:p>
                  <a:p>
                    <a:pPr algn="ctr">
                      <a:lnSpc>
                        <a:spcPct val="107000"/>
                      </a:lnSpc>
                      <a:spcAft>
                        <a:spcPts val="80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(General Agreement on Tariffs and Trade</a:t>
                    </a:r>
                    <a:r>
                      <a:rPr lang="es-MX" sz="1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4" name="Cuadro de texto 238">
                    <a:extLst>
                      <a:ext uri="{FF2B5EF4-FFF2-40B4-BE49-F238E27FC236}">
                        <a16:creationId xmlns:a16="http://schemas.microsoft.com/office/drawing/2014/main" id="{47AC36CC-9F30-42D9-9B40-00291745638D}"/>
                      </a:ext>
                    </a:extLst>
                  </p:cNvPr>
                  <p:cNvSpPr txBox="1"/>
                  <p:nvPr/>
                </p:nvSpPr>
                <p:spPr>
                  <a:xfrm>
                    <a:off x="708051" y="1503923"/>
                    <a:ext cx="1302744" cy="4691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No discriminación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Cuadro de texto 239">
                    <a:extLst>
                      <a:ext uri="{FF2B5EF4-FFF2-40B4-BE49-F238E27FC236}">
                        <a16:creationId xmlns:a16="http://schemas.microsoft.com/office/drawing/2014/main" id="{C83AD319-02C2-4373-8BAA-E2965AF774D7}"/>
                      </a:ext>
                    </a:extLst>
                  </p:cNvPr>
                  <p:cNvSpPr txBox="1"/>
                  <p:nvPr/>
                </p:nvSpPr>
                <p:spPr>
                  <a:xfrm>
                    <a:off x="-172988" y="2317576"/>
                    <a:ext cx="2681265" cy="107864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Cláusula de la Nación más favorecida. en que cualquier ventaja que un país contratante conceda a otro se extienda, automáticamente, a todos los demás países.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6" name="Conector recto 25">
                    <a:extLst>
                      <a:ext uri="{FF2B5EF4-FFF2-40B4-BE49-F238E27FC236}">
                        <a16:creationId xmlns:a16="http://schemas.microsoft.com/office/drawing/2014/main" id="{975A381A-5BE2-4F5F-81F1-AAF661E420E8}"/>
                      </a:ext>
                    </a:extLst>
                  </p:cNvPr>
                  <p:cNvCxnSpPr/>
                  <p:nvPr/>
                </p:nvCxnSpPr>
                <p:spPr>
                  <a:xfrm>
                    <a:off x="1292772" y="1169263"/>
                    <a:ext cx="3853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D461ABC-FEE9-4C08-8AEC-48A5ECB6D2FA}"/>
                      </a:ext>
                    </a:extLst>
                  </p:cNvPr>
                  <p:cNvCxnSpPr/>
                  <p:nvPr/>
                </p:nvCxnSpPr>
                <p:spPr>
                  <a:xfrm>
                    <a:off x="3307743" y="652007"/>
                    <a:ext cx="0" cy="541325"/>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 de texto 242">
                    <a:extLst>
                      <a:ext uri="{FF2B5EF4-FFF2-40B4-BE49-F238E27FC236}">
                        <a16:creationId xmlns:a16="http://schemas.microsoft.com/office/drawing/2014/main" id="{FCFBAC63-10F0-4373-A0F6-D507923B8E44}"/>
                      </a:ext>
                    </a:extLst>
                  </p:cNvPr>
                  <p:cNvSpPr txBox="1"/>
                  <p:nvPr/>
                </p:nvSpPr>
                <p:spPr>
                  <a:xfrm>
                    <a:off x="4631428" y="1510984"/>
                    <a:ext cx="1104900" cy="93224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Prohibición de uso de restricciones cuantitativas</a:t>
                    </a:r>
                    <a:r>
                      <a:rPr lang="es-MX" sz="1000" dirty="0">
                        <a:effectLst/>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9" name="Cuadro de texto 243">
                    <a:extLst>
                      <a:ext uri="{FF2B5EF4-FFF2-40B4-BE49-F238E27FC236}">
                        <a16:creationId xmlns:a16="http://schemas.microsoft.com/office/drawing/2014/main" id="{24434D92-90C5-453C-BA36-5DC393A189FB}"/>
                      </a:ext>
                    </a:extLst>
                  </p:cNvPr>
                  <p:cNvSpPr txBox="1"/>
                  <p:nvPr/>
                </p:nvSpPr>
                <p:spPr>
                  <a:xfrm>
                    <a:off x="4476012" y="2751583"/>
                    <a:ext cx="1392965" cy="152013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Cualquier medida que limite o restrinja la cantidad o valor de la importación o exportación de un producto.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Cuadro de texto 247">
                    <a:extLst>
                      <a:ext uri="{FF2B5EF4-FFF2-40B4-BE49-F238E27FC236}">
                        <a16:creationId xmlns:a16="http://schemas.microsoft.com/office/drawing/2014/main" id="{3145919E-E1F2-430C-9293-66FF1B961FB6}"/>
                      </a:ext>
                    </a:extLst>
                  </p:cNvPr>
                  <p:cNvSpPr txBox="1"/>
                  <p:nvPr/>
                </p:nvSpPr>
                <p:spPr>
                  <a:xfrm>
                    <a:off x="2816789" y="1541544"/>
                    <a:ext cx="1009933" cy="50419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Trato Nacional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Cuadro de texto 248">
                    <a:extLst>
                      <a:ext uri="{FF2B5EF4-FFF2-40B4-BE49-F238E27FC236}">
                        <a16:creationId xmlns:a16="http://schemas.microsoft.com/office/drawing/2014/main" id="{671FC584-D252-4E13-B37C-24308EC31366}"/>
                      </a:ext>
                    </a:extLst>
                  </p:cNvPr>
                  <p:cNvSpPr txBox="1"/>
                  <p:nvPr/>
                </p:nvSpPr>
                <p:spPr>
                  <a:xfrm>
                    <a:off x="2675074" y="2337852"/>
                    <a:ext cx="1467345" cy="132638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Para los productos importados, mismos impuestos y gravámenes que para los productos nacionales.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32" name="Conector recto 31">
                    <a:extLst>
                      <a:ext uri="{FF2B5EF4-FFF2-40B4-BE49-F238E27FC236}">
                        <a16:creationId xmlns:a16="http://schemas.microsoft.com/office/drawing/2014/main" id="{A3B30708-D3DF-4DDD-B534-2111C8CFED80}"/>
                      </a:ext>
                    </a:extLst>
                  </p:cNvPr>
                  <p:cNvCxnSpPr/>
                  <p:nvPr/>
                </p:nvCxnSpPr>
                <p:spPr>
                  <a:xfrm>
                    <a:off x="1303399" y="1180084"/>
                    <a:ext cx="0" cy="323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40120AE9-78EC-4861-BA93-35A75C1BB33B}"/>
                      </a:ext>
                    </a:extLst>
                  </p:cNvPr>
                  <p:cNvCxnSpPr/>
                  <p:nvPr/>
                </p:nvCxnSpPr>
                <p:spPr>
                  <a:xfrm>
                    <a:off x="3307726" y="1192695"/>
                    <a:ext cx="0" cy="3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E684E06-8CDC-46BD-8A8E-64B696B17C51}"/>
                      </a:ext>
                    </a:extLst>
                  </p:cNvPr>
                  <p:cNvCxnSpPr/>
                  <p:nvPr/>
                </p:nvCxnSpPr>
                <p:spPr>
                  <a:xfrm>
                    <a:off x="5146433" y="1169604"/>
                    <a:ext cx="0" cy="34884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Conector recto 13">
                  <a:extLst>
                    <a:ext uri="{FF2B5EF4-FFF2-40B4-BE49-F238E27FC236}">
                      <a16:creationId xmlns:a16="http://schemas.microsoft.com/office/drawing/2014/main" id="{6893F730-571B-429D-B0FE-7C1F9FFC28F4}"/>
                    </a:ext>
                  </a:extLst>
                </p:cNvPr>
                <p:cNvCxnSpPr/>
                <p:nvPr/>
              </p:nvCxnSpPr>
              <p:spPr>
                <a:xfrm>
                  <a:off x="4518561" y="3978234"/>
                  <a:ext cx="0" cy="503555"/>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 de texto 216">
                  <a:extLst>
                    <a:ext uri="{FF2B5EF4-FFF2-40B4-BE49-F238E27FC236}">
                      <a16:creationId xmlns:a16="http://schemas.microsoft.com/office/drawing/2014/main" id="{3FAD7E6E-0AA8-4016-8D2A-9DB845D09AB1}"/>
                    </a:ext>
                  </a:extLst>
                </p:cNvPr>
                <p:cNvSpPr txBox="1"/>
                <p:nvPr/>
              </p:nvSpPr>
              <p:spPr>
                <a:xfrm>
                  <a:off x="3776354" y="4221678"/>
                  <a:ext cx="1478379" cy="28707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Se admiten excepciones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Cuadro de texto 256">
                  <a:extLst>
                    <a:ext uri="{FF2B5EF4-FFF2-40B4-BE49-F238E27FC236}">
                      <a16:creationId xmlns:a16="http://schemas.microsoft.com/office/drawing/2014/main" id="{F38C4245-6B50-4035-9E46-810E843BDE1C}"/>
                    </a:ext>
                  </a:extLst>
                </p:cNvPr>
                <p:cNvSpPr txBox="1"/>
                <p:nvPr/>
              </p:nvSpPr>
              <p:spPr>
                <a:xfrm>
                  <a:off x="2923902" y="4773881"/>
                  <a:ext cx="1113477" cy="72439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Problemas con la balanza de pagos.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Cuadro de texto 257">
                  <a:extLst>
                    <a:ext uri="{FF2B5EF4-FFF2-40B4-BE49-F238E27FC236}">
                      <a16:creationId xmlns:a16="http://schemas.microsoft.com/office/drawing/2014/main" id="{2E29B588-E70B-4F15-9B11-2D91611D89F4}"/>
                    </a:ext>
                  </a:extLst>
                </p:cNvPr>
                <p:cNvSpPr txBox="1"/>
                <p:nvPr/>
              </p:nvSpPr>
              <p:spPr>
                <a:xfrm>
                  <a:off x="4999512" y="4773881"/>
                  <a:ext cx="1113475" cy="68283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Creación de nuevas ramas productivas.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8" name="Conector recto 17">
                  <a:extLst>
                    <a:ext uri="{FF2B5EF4-FFF2-40B4-BE49-F238E27FC236}">
                      <a16:creationId xmlns:a16="http://schemas.microsoft.com/office/drawing/2014/main" id="{4C3F29B0-F163-4669-9BA9-0042BF1A0B35}"/>
                    </a:ext>
                  </a:extLst>
                </p:cNvPr>
                <p:cNvCxnSpPr/>
                <p:nvPr/>
              </p:nvCxnSpPr>
              <p:spPr>
                <a:xfrm>
                  <a:off x="3503221" y="4500748"/>
                  <a:ext cx="2006930" cy="5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82874A92-8838-4CDB-8C21-FABF6EB8AF62}"/>
                    </a:ext>
                  </a:extLst>
                </p:cNvPr>
                <p:cNvCxnSpPr/>
                <p:nvPr/>
              </p:nvCxnSpPr>
              <p:spPr>
                <a:xfrm>
                  <a:off x="3503221" y="4506686"/>
                  <a:ext cx="5715" cy="255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E49BF6D-8A10-42A8-AC8A-BED16979F446}"/>
                    </a:ext>
                  </a:extLst>
                </p:cNvPr>
                <p:cNvCxnSpPr/>
                <p:nvPr/>
              </p:nvCxnSpPr>
              <p:spPr>
                <a:xfrm>
                  <a:off x="5504213" y="4500748"/>
                  <a:ext cx="0" cy="261257"/>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35" name="Conector recto 34">
            <a:extLst>
              <a:ext uri="{FF2B5EF4-FFF2-40B4-BE49-F238E27FC236}">
                <a16:creationId xmlns:a16="http://schemas.microsoft.com/office/drawing/2014/main" id="{193364EF-23D8-4FC3-84F2-29B5254631C0}"/>
              </a:ext>
            </a:extLst>
          </p:cNvPr>
          <p:cNvCxnSpPr>
            <a:cxnSpLocks/>
            <a:endCxn id="9" idx="0"/>
          </p:cNvCxnSpPr>
          <p:nvPr/>
        </p:nvCxnSpPr>
        <p:spPr>
          <a:xfrm>
            <a:off x="5281804" y="4551295"/>
            <a:ext cx="5818" cy="4176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5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23CF2-55A5-4F54-94B9-3FA8DB7EF40A}"/>
              </a:ext>
            </a:extLst>
          </p:cNvPr>
          <p:cNvSpPr>
            <a:spLocks noGrp="1"/>
          </p:cNvSpPr>
          <p:nvPr>
            <p:ph type="title"/>
          </p:nvPr>
        </p:nvSpPr>
        <p:spPr/>
        <p:txBody>
          <a:bodyPr/>
          <a:lstStyle/>
          <a:p>
            <a:r>
              <a:rPr kumimoji="0" lang="es-MX" altLang="es-MX" sz="3200" b="1" i="0" u="none" strike="noStrike" cap="none" normalizeH="0" baseline="0" dirty="0">
                <a:ln>
                  <a:noFill/>
                </a:ln>
                <a:solidFill>
                  <a:srgbClr val="000000"/>
                </a:solidFill>
                <a:effectLst/>
                <a:latin typeface="Museo Sans 300"/>
                <a:ea typeface="Calibri" panose="020F0502020204030204" pitchFamily="34" charset="0"/>
                <a:cs typeface="Times New Roman" panose="02020603050405020304" pitchFamily="18" charset="0"/>
              </a:rPr>
              <a:t>Objetivo</a:t>
            </a:r>
            <a:br>
              <a:rPr kumimoji="0" lang="es-MX" altLang="es-MX" sz="6000" b="0" i="0" u="none" strike="noStrike" cap="none" normalizeH="0" baseline="0" dirty="0">
                <a:ln>
                  <a:noFill/>
                </a:ln>
                <a:solidFill>
                  <a:schemeClr val="tx1"/>
                </a:solidFill>
                <a:effectLst/>
                <a:latin typeface="Arial" panose="020B0604020202020204" pitchFamily="34" charset="0"/>
              </a:rPr>
            </a:br>
            <a:endParaRPr lang="es-MX" dirty="0"/>
          </a:p>
        </p:txBody>
      </p:sp>
      <p:sp>
        <p:nvSpPr>
          <p:cNvPr id="3" name="Marcador de contenido 2">
            <a:extLst>
              <a:ext uri="{FF2B5EF4-FFF2-40B4-BE49-F238E27FC236}">
                <a16:creationId xmlns:a16="http://schemas.microsoft.com/office/drawing/2014/main" id="{B3235537-6223-4A08-908F-9BE76D433B33}"/>
              </a:ext>
            </a:extLst>
          </p:cNvPr>
          <p:cNvSpPr>
            <a:spLocks noGrp="1"/>
          </p:cNvSpPr>
          <p:nvPr>
            <p:ph idx="1"/>
          </p:nvPr>
        </p:nvSpPr>
        <p:spPr/>
        <p:txBody>
          <a:bodyPr>
            <a:normAutofit fontScale="92500" lnSpcReduction="10000"/>
          </a:bodyPr>
          <a:lstStyle/>
          <a:p>
            <a:r>
              <a:rPr lang="es-MX" altLang="es-MX" dirty="0">
                <a:latin typeface="Calibri" panose="020F0502020204030204" pitchFamily="34" charset="0"/>
                <a:ea typeface="Calibri" panose="020F0502020204030204" pitchFamily="34" charset="0"/>
                <a:cs typeface="Times New Roman" panose="02020603050405020304" pitchFamily="18" charset="0"/>
              </a:rPr>
              <a:t>Su objetivo era rebajar los niveles arancelarios a través de progresivas negociaciones que tenían como fundamento la reciprocidad y las ventajas mutuas entre partes contratantes.</a:t>
            </a:r>
            <a:endParaRPr lang="es-MX" altLang="es-MX" sz="1600" dirty="0"/>
          </a:p>
          <a:p>
            <a:pPr marL="0" indent="0">
              <a:buNone/>
            </a:pPr>
            <a:r>
              <a:rPr kumimoji="0" lang="es-MX" altLang="es-MX"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Rondas del GATT </a:t>
            </a:r>
            <a:endParaRPr kumimoji="0" lang="es-MX" altLang="es-MX" sz="3600" b="0" i="0" u="none" strike="noStrike" cap="none" normalizeH="0" baseline="0" dirty="0">
              <a:ln>
                <a:noFill/>
              </a:ln>
              <a:solidFill>
                <a:schemeClr val="tx1"/>
              </a:solidFill>
              <a:effectLst/>
              <a:latin typeface="Arial" panose="020B0604020202020204" pitchFamily="34" charset="0"/>
            </a:endParaRPr>
          </a:p>
          <a:p>
            <a: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mecanismo a través del cual se llevaron a cabo las reducciones arancelarias, y cualesquiera otros compromisos de liberalización de mercados, son las rondas, es decir, las reuniones en las que cada parte aportaba la lista de solicitudes bilaterales que desearía negociar con los países correspondientes y que daba lugar a que, una vez que se habían aprobado las reducciones, consolidaciones o techos, las ventajas se extendieran a todas las partes contratantes.</a:t>
            </a:r>
            <a:endParaRPr kumimoji="0" lang="es-MX" altLang="es-MX" sz="2000" b="0" i="0" u="none" strike="noStrike" cap="none" normalizeH="0" baseline="0" dirty="0">
              <a:ln>
                <a:noFill/>
              </a:ln>
              <a:solidFill>
                <a:schemeClr val="tx1"/>
              </a:solidFill>
              <a:effectLst/>
            </a:endParaRPr>
          </a:p>
          <a:p>
            <a:endParaRPr lang="es-MX" dirty="0"/>
          </a:p>
        </p:txBody>
      </p:sp>
      <p:sp>
        <p:nvSpPr>
          <p:cNvPr id="7" name="Rectangle 5">
            <a:extLst>
              <a:ext uri="{FF2B5EF4-FFF2-40B4-BE49-F238E27FC236}">
                <a16:creationId xmlns:a16="http://schemas.microsoft.com/office/drawing/2014/main" id="{05F4FFEF-FE18-4D71-80B6-2BD7F3E6A164}"/>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88379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37EE-6BBF-4079-87A0-9F5AD49EB4F1}"/>
              </a:ext>
            </a:extLst>
          </p:cNvPr>
          <p:cNvSpPr>
            <a:spLocks noGrp="1"/>
          </p:cNvSpPr>
          <p:nvPr>
            <p:ph type="title"/>
          </p:nvPr>
        </p:nvSpPr>
        <p:spPr/>
        <p:txBody>
          <a:bodyPr/>
          <a:lstStyle/>
          <a:p>
            <a:r>
              <a:rPr lang="es-MX" dirty="0"/>
              <a:t>Rondas comerciales del GATT</a:t>
            </a:r>
          </a:p>
        </p:txBody>
      </p:sp>
      <p:graphicFrame>
        <p:nvGraphicFramePr>
          <p:cNvPr id="4" name="Tabla 3">
            <a:extLst>
              <a:ext uri="{FF2B5EF4-FFF2-40B4-BE49-F238E27FC236}">
                <a16:creationId xmlns:a16="http://schemas.microsoft.com/office/drawing/2014/main" id="{B5749DF8-CDB1-41C8-BDE1-CECB3B9C242E}"/>
              </a:ext>
            </a:extLst>
          </p:cNvPr>
          <p:cNvGraphicFramePr>
            <a:graphicFrameLocks noGrp="1"/>
          </p:cNvGraphicFramePr>
          <p:nvPr>
            <p:extLst>
              <p:ext uri="{D42A27DB-BD31-4B8C-83A1-F6EECF244321}">
                <p14:modId xmlns:p14="http://schemas.microsoft.com/office/powerpoint/2010/main" val="1732504468"/>
              </p:ext>
            </p:extLst>
          </p:nvPr>
        </p:nvGraphicFramePr>
        <p:xfrm>
          <a:off x="821267" y="1600202"/>
          <a:ext cx="10667999" cy="4492398"/>
        </p:xfrm>
        <a:graphic>
          <a:graphicData uri="http://schemas.openxmlformats.org/drawingml/2006/table">
            <a:tbl>
              <a:tblPr firstRow="1" firstCol="1" bandRow="1">
                <a:tableStyleId>{5C22544A-7EE6-4342-B048-85BDC9FD1C3A}</a:tableStyleId>
              </a:tblPr>
              <a:tblGrid>
                <a:gridCol w="1032933">
                  <a:extLst>
                    <a:ext uri="{9D8B030D-6E8A-4147-A177-3AD203B41FA5}">
                      <a16:colId xmlns:a16="http://schemas.microsoft.com/office/drawing/2014/main" val="3479650871"/>
                    </a:ext>
                  </a:extLst>
                </a:gridCol>
                <a:gridCol w="1930400">
                  <a:extLst>
                    <a:ext uri="{9D8B030D-6E8A-4147-A177-3AD203B41FA5}">
                      <a16:colId xmlns:a16="http://schemas.microsoft.com/office/drawing/2014/main" val="1016474036"/>
                    </a:ext>
                  </a:extLst>
                </a:gridCol>
                <a:gridCol w="6675129">
                  <a:extLst>
                    <a:ext uri="{9D8B030D-6E8A-4147-A177-3AD203B41FA5}">
                      <a16:colId xmlns:a16="http://schemas.microsoft.com/office/drawing/2014/main" val="113271453"/>
                    </a:ext>
                  </a:extLst>
                </a:gridCol>
                <a:gridCol w="1029537">
                  <a:extLst>
                    <a:ext uri="{9D8B030D-6E8A-4147-A177-3AD203B41FA5}">
                      <a16:colId xmlns:a16="http://schemas.microsoft.com/office/drawing/2014/main" val="2522839138"/>
                    </a:ext>
                  </a:extLst>
                </a:gridCol>
              </a:tblGrid>
              <a:tr h="324947">
                <a:tc>
                  <a:txBody>
                    <a:bodyPr/>
                    <a:lstStyle/>
                    <a:p>
                      <a:pPr>
                        <a:lnSpc>
                          <a:spcPct val="107000"/>
                        </a:lnSpc>
                        <a:spcAft>
                          <a:spcPts val="750"/>
                        </a:spcAft>
                      </a:pPr>
                      <a:r>
                        <a:rPr lang="es-MX" sz="1400">
                          <a:effectLst/>
                        </a:rPr>
                        <a:t>Año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Denominación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dirty="0">
                          <a:effectLst/>
                        </a:rPr>
                        <a:t>Temas abarcados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Países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1193701349"/>
                  </a:ext>
                </a:extLst>
              </a:tr>
              <a:tr h="268185">
                <a:tc>
                  <a:txBody>
                    <a:bodyPr/>
                    <a:lstStyle/>
                    <a:p>
                      <a:pPr>
                        <a:lnSpc>
                          <a:spcPct val="107000"/>
                        </a:lnSpc>
                        <a:spcAft>
                          <a:spcPts val="750"/>
                        </a:spcAft>
                      </a:pPr>
                      <a:r>
                        <a:rPr lang="es-MX" sz="1400">
                          <a:effectLst/>
                        </a:rPr>
                        <a:t>1947</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ts val="1500"/>
                        </a:lnSpc>
                        <a:spcAft>
                          <a:spcPts val="1050"/>
                        </a:spcAft>
                      </a:pPr>
                      <a:r>
                        <a:rPr lang="es-MX" sz="1400">
                          <a:effectLst/>
                        </a:rPr>
                        <a:t>Ronda Ginebra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23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580628324"/>
                  </a:ext>
                </a:extLst>
              </a:tr>
              <a:tr h="268185">
                <a:tc>
                  <a:txBody>
                    <a:bodyPr/>
                    <a:lstStyle/>
                    <a:p>
                      <a:pPr>
                        <a:lnSpc>
                          <a:spcPct val="107000"/>
                        </a:lnSpc>
                        <a:spcAft>
                          <a:spcPts val="750"/>
                        </a:spcAft>
                      </a:pPr>
                      <a:r>
                        <a:rPr lang="es-MX" sz="1400">
                          <a:effectLst/>
                        </a:rPr>
                        <a:t>1949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ts val="1500"/>
                        </a:lnSpc>
                        <a:spcAft>
                          <a:spcPts val="1050"/>
                        </a:spcAft>
                      </a:pPr>
                      <a:r>
                        <a:rPr lang="es-MX" sz="1400" dirty="0">
                          <a:effectLst/>
                        </a:rPr>
                        <a:t>Ronda </a:t>
                      </a:r>
                      <a:r>
                        <a:rPr lang="es-MX" sz="1400" dirty="0" err="1">
                          <a:effectLst/>
                        </a:rPr>
                        <a:t>Annecy</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13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1828256370"/>
                  </a:ext>
                </a:extLst>
              </a:tr>
              <a:tr h="268185">
                <a:tc>
                  <a:txBody>
                    <a:bodyPr/>
                    <a:lstStyle/>
                    <a:p>
                      <a:pPr>
                        <a:lnSpc>
                          <a:spcPct val="107000"/>
                        </a:lnSpc>
                        <a:spcAft>
                          <a:spcPts val="750"/>
                        </a:spcAft>
                      </a:pPr>
                      <a:r>
                        <a:rPr lang="es-MX" sz="1400">
                          <a:effectLst/>
                        </a:rPr>
                        <a:t>1951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ts val="1500"/>
                        </a:lnSpc>
                        <a:spcAft>
                          <a:spcPts val="1050"/>
                        </a:spcAft>
                      </a:pPr>
                      <a:r>
                        <a:rPr lang="es-MX" sz="1400" dirty="0">
                          <a:effectLst/>
                        </a:rPr>
                        <a:t>Ronda Torquay</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38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1184113338"/>
                  </a:ext>
                </a:extLst>
              </a:tr>
              <a:tr h="268185">
                <a:tc>
                  <a:txBody>
                    <a:bodyPr/>
                    <a:lstStyle/>
                    <a:p>
                      <a:pPr>
                        <a:lnSpc>
                          <a:spcPct val="107000"/>
                        </a:lnSpc>
                        <a:spcAft>
                          <a:spcPts val="750"/>
                        </a:spcAft>
                      </a:pPr>
                      <a:r>
                        <a:rPr lang="es-MX" sz="1400">
                          <a:effectLst/>
                        </a:rPr>
                        <a:t>1956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ts val="1500"/>
                        </a:lnSpc>
                        <a:spcAft>
                          <a:spcPts val="1050"/>
                        </a:spcAft>
                      </a:pPr>
                      <a:r>
                        <a:rPr lang="es-MX" sz="1400" dirty="0">
                          <a:effectLst/>
                        </a:rPr>
                        <a:t>Ronda Ginebra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3018409975"/>
                  </a:ext>
                </a:extLst>
              </a:tr>
              <a:tr h="472782">
                <a:tc>
                  <a:txBody>
                    <a:bodyPr/>
                    <a:lstStyle/>
                    <a:p>
                      <a:pPr>
                        <a:lnSpc>
                          <a:spcPct val="107000"/>
                        </a:lnSpc>
                        <a:spcAft>
                          <a:spcPts val="750"/>
                        </a:spcAft>
                      </a:pPr>
                      <a:r>
                        <a:rPr lang="es-MX" sz="1400">
                          <a:effectLst/>
                        </a:rPr>
                        <a:t>1960-</a:t>
                      </a:r>
                      <a:br>
                        <a:rPr lang="es-MX" sz="1400">
                          <a:effectLst/>
                        </a:rPr>
                      </a:br>
                      <a:r>
                        <a:rPr lang="es-MX" sz="1400">
                          <a:effectLst/>
                        </a:rPr>
                        <a:t>1961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800"/>
                        </a:spcAft>
                      </a:pPr>
                      <a:br>
                        <a:rPr lang="es-MX" sz="1400" dirty="0">
                          <a:effectLst/>
                        </a:rPr>
                      </a:br>
                      <a:r>
                        <a:rPr lang="es-MX" sz="1400" dirty="0">
                          <a:effectLst/>
                        </a:rPr>
                        <a:t>Ronda Dillon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26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2752799205"/>
                  </a:ext>
                </a:extLst>
              </a:tr>
              <a:tr h="472782">
                <a:tc>
                  <a:txBody>
                    <a:bodyPr/>
                    <a:lstStyle/>
                    <a:p>
                      <a:pPr>
                        <a:lnSpc>
                          <a:spcPct val="107000"/>
                        </a:lnSpc>
                        <a:spcAft>
                          <a:spcPts val="750"/>
                        </a:spcAft>
                      </a:pPr>
                      <a:r>
                        <a:rPr lang="es-MX" sz="1400">
                          <a:effectLst/>
                        </a:rPr>
                        <a:t>1964-</a:t>
                      </a:r>
                      <a:br>
                        <a:rPr lang="es-MX" sz="1400">
                          <a:effectLst/>
                        </a:rPr>
                      </a:br>
                      <a:r>
                        <a:rPr lang="es-MX" sz="1400">
                          <a:effectLst/>
                        </a:rPr>
                        <a:t>1967</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800"/>
                        </a:spcAft>
                      </a:pPr>
                      <a:r>
                        <a:rPr lang="es-MX" sz="1400">
                          <a:effectLst/>
                        </a:rPr>
                        <a:t> </a:t>
                      </a:r>
                      <a:br>
                        <a:rPr lang="es-MX" sz="1400">
                          <a:effectLst/>
                        </a:rPr>
                      </a:br>
                      <a:r>
                        <a:rPr lang="es-MX" sz="1400">
                          <a:effectLst/>
                        </a:rPr>
                        <a:t>Ronda Kennedy</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 y medidas antidumping.</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62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503077191"/>
                  </a:ext>
                </a:extLst>
              </a:tr>
              <a:tr h="1168672">
                <a:tc>
                  <a:txBody>
                    <a:bodyPr/>
                    <a:lstStyle/>
                    <a:p>
                      <a:pPr>
                        <a:lnSpc>
                          <a:spcPct val="107000"/>
                        </a:lnSpc>
                        <a:spcAft>
                          <a:spcPts val="750"/>
                        </a:spcAft>
                      </a:pPr>
                      <a:r>
                        <a:rPr lang="es-MX" sz="1400">
                          <a:effectLst/>
                        </a:rPr>
                        <a:t>1973-</a:t>
                      </a:r>
                      <a:br>
                        <a:rPr lang="es-MX" sz="1400">
                          <a:effectLst/>
                        </a:rPr>
                      </a:br>
                      <a:r>
                        <a:rPr lang="es-MX" sz="1400">
                          <a:effectLst/>
                        </a:rPr>
                        <a:t>1979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800"/>
                        </a:spcAft>
                      </a:pPr>
                      <a:br>
                        <a:rPr lang="es-MX" sz="1400" dirty="0">
                          <a:effectLst/>
                        </a:rPr>
                      </a:br>
                      <a:r>
                        <a:rPr lang="es-MX" sz="1400" dirty="0">
                          <a:effectLst/>
                        </a:rPr>
                        <a:t>Ronda de Tokio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 medidas no arancelarias y acuerdos relativos al marco jurídico. Fueron establecidos nuevos códigos para controlar la proliferación de barreras no arancelarias, tales como restricciones voluntarias a las exportaciones, y acuerdos de ordenación de mercados.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102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2081022346"/>
                  </a:ext>
                </a:extLst>
              </a:tr>
              <a:tr h="746809">
                <a:tc>
                  <a:txBody>
                    <a:bodyPr/>
                    <a:lstStyle/>
                    <a:p>
                      <a:pPr>
                        <a:lnSpc>
                          <a:spcPct val="107000"/>
                        </a:lnSpc>
                        <a:spcAft>
                          <a:spcPts val="750"/>
                        </a:spcAft>
                      </a:pPr>
                      <a:r>
                        <a:rPr lang="es-MX" sz="1400">
                          <a:effectLst/>
                        </a:rPr>
                        <a:t>1986-</a:t>
                      </a:r>
                      <a:br>
                        <a:rPr lang="es-MX" sz="1400">
                          <a:effectLst/>
                        </a:rPr>
                      </a:br>
                      <a:r>
                        <a:rPr lang="es-MX" sz="1400">
                          <a:effectLst/>
                        </a:rPr>
                        <a:t>1994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800"/>
                        </a:spcAft>
                      </a:pPr>
                      <a:br>
                        <a:rPr lang="es-MX" sz="1400">
                          <a:effectLst/>
                        </a:rPr>
                      </a:br>
                      <a:r>
                        <a:rPr lang="es-MX" sz="1400">
                          <a:effectLst/>
                        </a:rPr>
                        <a:t>Ronda Uruguay</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a:effectLst/>
                        </a:rPr>
                        <a:t>Aranceles, medidas no arancelarias, normas, servicios, propiedad intelectual, solución de diferencias, textiles, agricultura, creación de la OMC, etc.</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tc>
                  <a:txBody>
                    <a:bodyPr/>
                    <a:lstStyle/>
                    <a:p>
                      <a:pPr>
                        <a:lnSpc>
                          <a:spcPct val="107000"/>
                        </a:lnSpc>
                        <a:spcAft>
                          <a:spcPts val="750"/>
                        </a:spcAft>
                      </a:pPr>
                      <a:r>
                        <a:rPr lang="es-MX" sz="1400" dirty="0">
                          <a:effectLst/>
                        </a:rPr>
                        <a:t>123</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32" marR="41032" marT="41032" marB="41032"/>
                </a:tc>
                <a:extLst>
                  <a:ext uri="{0D108BD9-81ED-4DB2-BD59-A6C34878D82A}">
                    <a16:rowId xmlns:a16="http://schemas.microsoft.com/office/drawing/2014/main" val="4204671863"/>
                  </a:ext>
                </a:extLst>
              </a:tr>
            </a:tbl>
          </a:graphicData>
        </a:graphic>
      </p:graphicFrame>
    </p:spTree>
    <p:extLst>
      <p:ext uri="{BB962C8B-B14F-4D97-AF65-F5344CB8AC3E}">
        <p14:creationId xmlns:p14="http://schemas.microsoft.com/office/powerpoint/2010/main" val="165481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99890-470D-4482-B7A1-DC4E743C78BB}"/>
              </a:ext>
            </a:extLst>
          </p:cNvPr>
          <p:cNvSpPr>
            <a:spLocks noGrp="1"/>
          </p:cNvSpPr>
          <p:nvPr>
            <p:ph type="title"/>
          </p:nvPr>
        </p:nvSpPr>
        <p:spPr>
          <a:xfrm>
            <a:off x="985912" y="431985"/>
            <a:ext cx="9603275" cy="1049235"/>
          </a:xfrm>
        </p:spPr>
        <p:txBody>
          <a:bodyPr/>
          <a:lstStyle/>
          <a:p>
            <a:r>
              <a:rPr lang="es-MX" dirty="0"/>
              <a:t>Creación de la ORGANIZACIÓN MUNDIAL DEL COMERCIO (OMC)</a:t>
            </a:r>
          </a:p>
        </p:txBody>
      </p:sp>
      <p:sp>
        <p:nvSpPr>
          <p:cNvPr id="5" name="Marcador de contenido 2">
            <a:extLst>
              <a:ext uri="{FF2B5EF4-FFF2-40B4-BE49-F238E27FC236}">
                <a16:creationId xmlns:a16="http://schemas.microsoft.com/office/drawing/2014/main" id="{8EE0FF13-8125-4EAE-AF0B-D281BD529CB4}"/>
              </a:ext>
            </a:extLst>
          </p:cNvPr>
          <p:cNvSpPr>
            <a:spLocks noGrp="1"/>
          </p:cNvSpPr>
          <p:nvPr>
            <p:ph idx="1"/>
          </p:nvPr>
        </p:nvSpPr>
        <p:spPr>
          <a:xfrm>
            <a:off x="1206045" y="2894258"/>
            <a:ext cx="9603275" cy="1413268"/>
          </a:xfrm>
        </p:spPr>
        <p:txBody>
          <a:bodyPr/>
          <a:lstStyle/>
          <a:p>
            <a:r>
              <a:rPr lang="es-MX" sz="1800" dirty="0">
                <a:solidFill>
                  <a:srgbClr val="000000"/>
                </a:solidFill>
                <a:effectLst/>
                <a:latin typeface="Museo Sans 300"/>
                <a:ea typeface="Calibri" panose="020F0502020204030204" pitchFamily="34" charset="0"/>
                <a:cs typeface="Times New Roman" panose="02020603050405020304" pitchFamily="18" charset="0"/>
              </a:rPr>
              <a:t>Los resultados de la Ronda de Uruguay también transformaron el sistema de comercio multilateral provisional que existía en el marco del GATT en la Organización Mundial del Comercio, con un mecanismo jurídico considerablemente reforzado para resolver las diferencias comerciales a nivel multilateral.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cxnSp>
        <p:nvCxnSpPr>
          <p:cNvPr id="6" name="Conector recto 5">
            <a:extLst>
              <a:ext uri="{FF2B5EF4-FFF2-40B4-BE49-F238E27FC236}">
                <a16:creationId xmlns:a16="http://schemas.microsoft.com/office/drawing/2014/main" id="{26898D0F-ADE3-45EC-9CFA-D90B203F07BB}"/>
              </a:ext>
            </a:extLst>
          </p:cNvPr>
          <p:cNvCxnSpPr/>
          <p:nvPr/>
        </p:nvCxnSpPr>
        <p:spPr>
          <a:xfrm>
            <a:off x="9991725" y="8547100"/>
            <a:ext cx="0" cy="462915"/>
          </a:xfrm>
          <a:prstGeom prst="line">
            <a:avLst/>
          </a:prstGeom>
          <a:noFill/>
          <a:ln w="6350" cap="flat" cmpd="sng" algn="ctr">
            <a:solidFill>
              <a:srgbClr val="4472C4"/>
            </a:solidFill>
            <a:prstDash val="solid"/>
            <a:miter lim="800000"/>
          </a:ln>
          <a:effectLst/>
        </p:spPr>
      </p:cxnSp>
      <p:cxnSp>
        <p:nvCxnSpPr>
          <p:cNvPr id="7" name="Conector recto 6">
            <a:extLst>
              <a:ext uri="{FF2B5EF4-FFF2-40B4-BE49-F238E27FC236}">
                <a16:creationId xmlns:a16="http://schemas.microsoft.com/office/drawing/2014/main" id="{235C1EDA-4998-4D30-B137-9D6348ECCEB4}"/>
              </a:ext>
            </a:extLst>
          </p:cNvPr>
          <p:cNvCxnSpPr/>
          <p:nvPr/>
        </p:nvCxnSpPr>
        <p:spPr>
          <a:xfrm>
            <a:off x="10144125" y="8699500"/>
            <a:ext cx="0" cy="462915"/>
          </a:xfrm>
          <a:prstGeom prst="line">
            <a:avLst/>
          </a:prstGeom>
          <a:noFill/>
          <a:ln w="6350" cap="flat" cmpd="sng" algn="ctr">
            <a:solidFill>
              <a:srgbClr val="4472C4"/>
            </a:solidFill>
            <a:prstDash val="solid"/>
            <a:miter lim="800000"/>
          </a:ln>
          <a:effectLst/>
        </p:spPr>
      </p:cxnSp>
    </p:spTree>
    <p:extLst>
      <p:ext uri="{BB962C8B-B14F-4D97-AF65-F5344CB8AC3E}">
        <p14:creationId xmlns:p14="http://schemas.microsoft.com/office/powerpoint/2010/main" val="402860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E8419-372D-4292-9BCE-DC3FB7AD7BD4}"/>
              </a:ext>
            </a:extLst>
          </p:cNvPr>
          <p:cNvSpPr>
            <a:spLocks noGrp="1"/>
          </p:cNvSpPr>
          <p:nvPr>
            <p:ph type="title"/>
          </p:nvPr>
        </p:nvSpPr>
        <p:spPr/>
        <p:txBody>
          <a:bodyPr/>
          <a:lstStyle/>
          <a:p>
            <a:r>
              <a:rPr lang="es-MX" dirty="0"/>
              <a:t>Creación de la ORGANIZACIÓN MUNDIAL DEL COMERCIO (OMC)</a:t>
            </a:r>
          </a:p>
        </p:txBody>
      </p:sp>
      <p:grpSp>
        <p:nvGrpSpPr>
          <p:cNvPr id="5" name="Grupo 4">
            <a:extLst>
              <a:ext uri="{FF2B5EF4-FFF2-40B4-BE49-F238E27FC236}">
                <a16:creationId xmlns:a16="http://schemas.microsoft.com/office/drawing/2014/main" id="{85B21D46-50BE-4446-8563-06533D0D057A}"/>
              </a:ext>
            </a:extLst>
          </p:cNvPr>
          <p:cNvGrpSpPr/>
          <p:nvPr/>
        </p:nvGrpSpPr>
        <p:grpSpPr>
          <a:xfrm>
            <a:off x="2675469" y="1825539"/>
            <a:ext cx="6942665" cy="4554429"/>
            <a:chOff x="-395296" y="-28219"/>
            <a:chExt cx="6942666" cy="4555066"/>
          </a:xfrm>
        </p:grpSpPr>
        <p:sp>
          <p:nvSpPr>
            <p:cNvPr id="6" name="Cuadro de texto 2">
              <a:extLst>
                <a:ext uri="{FF2B5EF4-FFF2-40B4-BE49-F238E27FC236}">
                  <a16:creationId xmlns:a16="http://schemas.microsoft.com/office/drawing/2014/main" id="{10AE66CA-666D-4E16-8924-6C687D491B3E}"/>
                </a:ext>
              </a:extLst>
            </p:cNvPr>
            <p:cNvSpPr txBox="1">
              <a:spLocks noChangeArrowheads="1"/>
            </p:cNvSpPr>
            <p:nvPr/>
          </p:nvSpPr>
          <p:spPr bwMode="auto">
            <a:xfrm>
              <a:off x="1492237" y="-28219"/>
              <a:ext cx="2986405" cy="543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Creación de la OMC EL 1° DE ENERO DE 1995</a:t>
              </a:r>
            </a:p>
          </p:txBody>
        </p:sp>
        <p:sp>
          <p:nvSpPr>
            <p:cNvPr id="7" name="Cuadro de texto 2">
              <a:extLst>
                <a:ext uri="{FF2B5EF4-FFF2-40B4-BE49-F238E27FC236}">
                  <a16:creationId xmlns:a16="http://schemas.microsoft.com/office/drawing/2014/main" id="{0DD525B0-7772-49F0-B6C9-C01E6E840D96}"/>
                </a:ext>
              </a:extLst>
            </p:cNvPr>
            <p:cNvSpPr txBox="1">
              <a:spLocks noChangeArrowheads="1"/>
            </p:cNvSpPr>
            <p:nvPr/>
          </p:nvSpPr>
          <p:spPr bwMode="auto">
            <a:xfrm>
              <a:off x="-395296" y="1101963"/>
              <a:ext cx="2264444" cy="12224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necesidad de un mecanismo jurídico considerablemente reforzado para resolver las diferencias comerciales a nivel multilateral.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 de texto 2">
              <a:extLst>
                <a:ext uri="{FF2B5EF4-FFF2-40B4-BE49-F238E27FC236}">
                  <a16:creationId xmlns:a16="http://schemas.microsoft.com/office/drawing/2014/main" id="{186C1DA8-7658-4EE0-98F2-D7CEE534D22D}"/>
                </a:ext>
              </a:extLst>
            </p:cNvPr>
            <p:cNvSpPr txBox="1">
              <a:spLocks noChangeArrowheads="1"/>
            </p:cNvSpPr>
            <p:nvPr/>
          </p:nvSpPr>
          <p:spPr bwMode="auto">
            <a:xfrm>
              <a:off x="2159439" y="1121134"/>
              <a:ext cx="1650365" cy="11715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necesidad de universalizar el GATT a raíz de la caída del comunismo en Europa Central y del Este.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a:extLst>
                <a:ext uri="{FF2B5EF4-FFF2-40B4-BE49-F238E27FC236}">
                  <a16:creationId xmlns:a16="http://schemas.microsoft.com/office/drawing/2014/main" id="{E3A13771-7958-4E69-8C14-C3AD5FE47B66}"/>
                </a:ext>
              </a:extLst>
            </p:cNvPr>
            <p:cNvSpPr txBox="1">
              <a:spLocks noChangeArrowheads="1"/>
            </p:cNvSpPr>
            <p:nvPr/>
          </p:nvSpPr>
          <p:spPr bwMode="auto">
            <a:xfrm>
              <a:off x="4179624" y="1131185"/>
              <a:ext cx="1650361" cy="9128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Ante la debilidad de las normas del GATT y la fortaleza de los Estados Unidos.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EF113C48-D8A0-4019-BFFB-CC0284C34FEB}"/>
                </a:ext>
              </a:extLst>
            </p:cNvPr>
            <p:cNvSpPr txBox="1">
              <a:spLocks noChangeArrowheads="1"/>
            </p:cNvSpPr>
            <p:nvPr/>
          </p:nvSpPr>
          <p:spPr bwMode="auto">
            <a:xfrm>
              <a:off x="3558637" y="3870710"/>
              <a:ext cx="2988723" cy="6561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Australia, Japón, Hungría, Argentina, corea, Tailandia, India, La CE y Brasil, externaron su preocupación.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ector recto 10">
              <a:extLst>
                <a:ext uri="{FF2B5EF4-FFF2-40B4-BE49-F238E27FC236}">
                  <a16:creationId xmlns:a16="http://schemas.microsoft.com/office/drawing/2014/main" id="{4D27EF62-94A0-4459-8189-7FEE280DC1DE}"/>
                </a:ext>
              </a:extLst>
            </p:cNvPr>
            <p:cNvCxnSpPr/>
            <p:nvPr/>
          </p:nvCxnSpPr>
          <p:spPr>
            <a:xfrm flipV="1">
              <a:off x="1120844" y="819033"/>
              <a:ext cx="3748475" cy="7487"/>
            </a:xfrm>
            <a:prstGeom prst="line">
              <a:avLst/>
            </a:prstGeom>
            <a:noFill/>
            <a:ln w="6350" cap="flat" cmpd="sng" algn="ctr">
              <a:solidFill>
                <a:srgbClr val="4472C4"/>
              </a:solidFill>
              <a:prstDash val="solid"/>
              <a:miter lim="800000"/>
            </a:ln>
            <a:effectLst/>
          </p:spPr>
        </p:cxnSp>
        <p:cxnSp>
          <p:nvCxnSpPr>
            <p:cNvPr id="12" name="Conector recto 11">
              <a:extLst>
                <a:ext uri="{FF2B5EF4-FFF2-40B4-BE49-F238E27FC236}">
                  <a16:creationId xmlns:a16="http://schemas.microsoft.com/office/drawing/2014/main" id="{4B5C24C4-17A9-4396-B82B-BC92D9B115C1}"/>
                </a:ext>
              </a:extLst>
            </p:cNvPr>
            <p:cNvCxnSpPr>
              <a:cxnSpLocks/>
              <a:stCxn id="6" idx="2"/>
            </p:cNvCxnSpPr>
            <p:nvPr/>
          </p:nvCxnSpPr>
          <p:spPr>
            <a:xfrm>
              <a:off x="2985440" y="515019"/>
              <a:ext cx="0" cy="285128"/>
            </a:xfrm>
            <a:prstGeom prst="line">
              <a:avLst/>
            </a:prstGeom>
            <a:noFill/>
            <a:ln w="6350" cap="flat" cmpd="sng" algn="ctr">
              <a:solidFill>
                <a:srgbClr val="4472C4"/>
              </a:solidFill>
              <a:prstDash val="solid"/>
              <a:miter lim="800000"/>
            </a:ln>
            <a:effectLst/>
          </p:spPr>
        </p:cxnSp>
        <p:cxnSp>
          <p:nvCxnSpPr>
            <p:cNvPr id="13" name="Conector recto 12">
              <a:extLst>
                <a:ext uri="{FF2B5EF4-FFF2-40B4-BE49-F238E27FC236}">
                  <a16:creationId xmlns:a16="http://schemas.microsoft.com/office/drawing/2014/main" id="{342A6739-AB7C-4FBD-9F16-9B8AA948498B}"/>
                </a:ext>
              </a:extLst>
            </p:cNvPr>
            <p:cNvCxnSpPr/>
            <p:nvPr/>
          </p:nvCxnSpPr>
          <p:spPr>
            <a:xfrm>
              <a:off x="1129085" y="834887"/>
              <a:ext cx="0" cy="276860"/>
            </a:xfrm>
            <a:prstGeom prst="line">
              <a:avLst/>
            </a:prstGeom>
            <a:noFill/>
            <a:ln w="6350" cap="flat" cmpd="sng" algn="ctr">
              <a:solidFill>
                <a:srgbClr val="4472C4"/>
              </a:solidFill>
              <a:prstDash val="solid"/>
              <a:miter lim="800000"/>
            </a:ln>
            <a:effectLst/>
          </p:spPr>
        </p:cxnSp>
        <p:cxnSp>
          <p:nvCxnSpPr>
            <p:cNvPr id="14" name="Conector recto 13">
              <a:extLst>
                <a:ext uri="{FF2B5EF4-FFF2-40B4-BE49-F238E27FC236}">
                  <a16:creationId xmlns:a16="http://schemas.microsoft.com/office/drawing/2014/main" id="{D4708481-E5E7-4A0C-B561-B0D67D467AA9}"/>
                </a:ext>
              </a:extLst>
            </p:cNvPr>
            <p:cNvCxnSpPr/>
            <p:nvPr/>
          </p:nvCxnSpPr>
          <p:spPr>
            <a:xfrm>
              <a:off x="2985440" y="836006"/>
              <a:ext cx="0" cy="298450"/>
            </a:xfrm>
            <a:prstGeom prst="line">
              <a:avLst/>
            </a:prstGeom>
            <a:noFill/>
            <a:ln w="6350" cap="flat" cmpd="sng" algn="ctr">
              <a:solidFill>
                <a:srgbClr val="4472C4"/>
              </a:solidFill>
              <a:prstDash val="solid"/>
              <a:miter lim="800000"/>
            </a:ln>
            <a:effectLst/>
          </p:spPr>
        </p:cxnSp>
        <p:sp>
          <p:nvSpPr>
            <p:cNvPr id="15" name="Cuadro de texto 2">
              <a:extLst>
                <a:ext uri="{FF2B5EF4-FFF2-40B4-BE49-F238E27FC236}">
                  <a16:creationId xmlns:a16="http://schemas.microsoft.com/office/drawing/2014/main" id="{51C1D943-7F96-4044-837D-1AD41E9A8CED}"/>
                </a:ext>
              </a:extLst>
            </p:cNvPr>
            <p:cNvSpPr txBox="1">
              <a:spLocks noChangeArrowheads="1"/>
            </p:cNvSpPr>
            <p:nvPr/>
          </p:nvSpPr>
          <p:spPr bwMode="auto">
            <a:xfrm>
              <a:off x="3626378" y="2372822"/>
              <a:ext cx="2920992" cy="12153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El artículo especial 301, de la Ley General de Comercio y Competencia, preveía la aplicación medidas de represalia contra los socios comerciales de Estados Unidos por prácticas que unilateralmente se calificarán de arbitrarias o discriminatorias.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44DA90F6-2BCC-4A61-9A8D-ABA1746EE560}"/>
                </a:ext>
              </a:extLst>
            </p:cNvPr>
            <p:cNvCxnSpPr/>
            <p:nvPr/>
          </p:nvCxnSpPr>
          <p:spPr>
            <a:xfrm>
              <a:off x="4917844" y="2000745"/>
              <a:ext cx="0" cy="362706"/>
            </a:xfrm>
            <a:prstGeom prst="line">
              <a:avLst/>
            </a:prstGeom>
            <a:noFill/>
            <a:ln w="6350" cap="flat" cmpd="sng" algn="ctr">
              <a:solidFill>
                <a:srgbClr val="4472C4"/>
              </a:solidFill>
              <a:prstDash val="solid"/>
              <a:miter lim="800000"/>
            </a:ln>
            <a:effectLst/>
          </p:spPr>
        </p:cxnSp>
      </p:grpSp>
      <p:cxnSp>
        <p:nvCxnSpPr>
          <p:cNvPr id="17" name="Conector recto 16">
            <a:extLst>
              <a:ext uri="{FF2B5EF4-FFF2-40B4-BE49-F238E27FC236}">
                <a16:creationId xmlns:a16="http://schemas.microsoft.com/office/drawing/2014/main" id="{907CE075-98E5-48DD-9357-CC8C7FCFEB11}"/>
              </a:ext>
            </a:extLst>
          </p:cNvPr>
          <p:cNvCxnSpPr>
            <a:cxnSpLocks/>
          </p:cNvCxnSpPr>
          <p:nvPr/>
        </p:nvCxnSpPr>
        <p:spPr>
          <a:xfrm>
            <a:off x="7933486" y="2681986"/>
            <a:ext cx="0" cy="307826"/>
          </a:xfrm>
          <a:prstGeom prst="line">
            <a:avLst/>
          </a:prstGeom>
          <a:noFill/>
          <a:ln w="6350" cap="flat" cmpd="sng" algn="ctr">
            <a:solidFill>
              <a:srgbClr val="4472C4"/>
            </a:solidFill>
            <a:prstDash val="solid"/>
            <a:miter lim="800000"/>
          </a:ln>
          <a:effectLst/>
        </p:spPr>
      </p:cxnSp>
      <p:cxnSp>
        <p:nvCxnSpPr>
          <p:cNvPr id="19" name="Conector recto 18">
            <a:extLst>
              <a:ext uri="{FF2B5EF4-FFF2-40B4-BE49-F238E27FC236}">
                <a16:creationId xmlns:a16="http://schemas.microsoft.com/office/drawing/2014/main" id="{1DC1C14B-83C1-444F-9408-10CABDD700D2}"/>
              </a:ext>
            </a:extLst>
          </p:cNvPr>
          <p:cNvCxnSpPr>
            <a:cxnSpLocks/>
          </p:cNvCxnSpPr>
          <p:nvPr/>
        </p:nvCxnSpPr>
        <p:spPr>
          <a:xfrm>
            <a:off x="7988608" y="5441420"/>
            <a:ext cx="0" cy="261976"/>
          </a:xfrm>
          <a:prstGeom prst="line">
            <a:avLst/>
          </a:prstGeom>
          <a:noFill/>
          <a:ln w="6350" cap="flat" cmpd="sng" algn="ctr">
            <a:solidFill>
              <a:srgbClr val="4472C4"/>
            </a:solidFill>
            <a:prstDash val="solid"/>
            <a:miter lim="800000"/>
          </a:ln>
          <a:effectLst/>
        </p:spPr>
      </p:cxnSp>
      <p:sp>
        <p:nvSpPr>
          <p:cNvPr id="24" name="Cuadro de texto 2">
            <a:extLst>
              <a:ext uri="{FF2B5EF4-FFF2-40B4-BE49-F238E27FC236}">
                <a16:creationId xmlns:a16="http://schemas.microsoft.com/office/drawing/2014/main" id="{26CF313C-2415-476C-8E4B-698973A7A65F}"/>
              </a:ext>
            </a:extLst>
          </p:cNvPr>
          <p:cNvSpPr txBox="1">
            <a:spLocks noChangeArrowheads="1"/>
          </p:cNvSpPr>
          <p:nvPr/>
        </p:nvSpPr>
        <p:spPr bwMode="auto">
          <a:xfrm>
            <a:off x="6110102" y="2423506"/>
            <a:ext cx="962784" cy="2132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Surge ante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 de texto 2">
            <a:extLst>
              <a:ext uri="{FF2B5EF4-FFF2-40B4-BE49-F238E27FC236}">
                <a16:creationId xmlns:a16="http://schemas.microsoft.com/office/drawing/2014/main" id="{A7EEAC53-53BB-46F5-8B58-9BC30BD3FBF6}"/>
              </a:ext>
            </a:extLst>
          </p:cNvPr>
          <p:cNvSpPr txBox="1">
            <a:spLocks noChangeArrowheads="1"/>
          </p:cNvSpPr>
          <p:nvPr/>
        </p:nvSpPr>
        <p:spPr bwMode="auto">
          <a:xfrm>
            <a:off x="8134521" y="3964267"/>
            <a:ext cx="962128" cy="2371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800">
                <a:solidFill>
                  <a:srgbClr val="000000"/>
                </a:solidFill>
                <a:effectLst/>
                <a:latin typeface="Calibri" panose="020F0502020204030204" pitchFamily="34" charset="0"/>
                <a:ea typeface="Calibri" panose="020F0502020204030204" pitchFamily="34" charset="0"/>
                <a:cs typeface="Calibri" panose="020F0502020204030204" pitchFamily="34" charset="0"/>
              </a:rPr>
              <a:t>Sirva de ejemplo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Cuadro de texto 2">
            <a:extLst>
              <a:ext uri="{FF2B5EF4-FFF2-40B4-BE49-F238E27FC236}">
                <a16:creationId xmlns:a16="http://schemas.microsoft.com/office/drawing/2014/main" id="{7A9F913C-AAEF-4051-AE1A-5C344407C5D0}"/>
              </a:ext>
            </a:extLst>
          </p:cNvPr>
          <p:cNvSpPr txBox="1">
            <a:spLocks noChangeArrowheads="1"/>
          </p:cNvSpPr>
          <p:nvPr/>
        </p:nvSpPr>
        <p:spPr bwMode="auto">
          <a:xfrm>
            <a:off x="8075568" y="5466284"/>
            <a:ext cx="1031875" cy="2255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consecuencia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581524"/>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TM03457515[[fn=Vista]]</Template>
  <TotalTime>1002</TotalTime>
  <Words>4240</Words>
  <Application>Microsoft Office PowerPoint</Application>
  <PresentationFormat>Panorámica</PresentationFormat>
  <Paragraphs>359</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Gill Sans MT</vt:lpstr>
      <vt:lpstr>Helvetica</vt:lpstr>
      <vt:lpstr>Museo Sans 300</vt:lpstr>
      <vt:lpstr>Symbol</vt:lpstr>
      <vt:lpstr>Times New Roman</vt:lpstr>
      <vt:lpstr>Galería</vt:lpstr>
      <vt:lpstr>UNIDAD 5</vt:lpstr>
      <vt:lpstr>5.1 La Organización Mundial del Comercio (OMC) los bloques y los tratados comerciales</vt:lpstr>
      <vt:lpstr>Estructura del GATT </vt:lpstr>
      <vt:lpstr>Estructura del GATT</vt:lpstr>
      <vt:lpstr>PRINCIPIOS</vt:lpstr>
      <vt:lpstr>Objetivo </vt:lpstr>
      <vt:lpstr>Rondas comerciales del GATT</vt:lpstr>
      <vt:lpstr>Creación de la ORGANIZACIÓN MUNDIAL DEL COMERCIO (OMC)</vt:lpstr>
      <vt:lpstr>Creación de la ORGANIZACIÓN MUNDIAL DEL COMERCIO (OMC)</vt:lpstr>
      <vt:lpstr>Diferencias entre el GATT  y la OMC</vt:lpstr>
      <vt:lpstr>Diferencias entre el GATT  y la OMC</vt:lpstr>
      <vt:lpstr>solución de diferencias  Estados Unidos -Venezuela (omc)</vt:lpstr>
      <vt:lpstr> </vt:lpstr>
      <vt:lpstr>Bloques Económicos </vt:lpstr>
      <vt:lpstr>Bloques Económicos</vt:lpstr>
      <vt:lpstr>Bloques Económicos</vt:lpstr>
      <vt:lpstr>Bloques Económicos</vt:lpstr>
      <vt:lpstr>Bloques Económicos</vt:lpstr>
      <vt:lpstr>Bloques Económicos</vt:lpstr>
      <vt:lpstr>Bloques Económicos</vt:lpstr>
      <vt:lpstr>Bloques Económicos</vt:lpstr>
      <vt:lpstr>Bloques Económicos</vt:lpstr>
      <vt:lpstr>Tratados comerciales</vt:lpstr>
      <vt:lpstr>Tratados comerciales</vt:lpstr>
      <vt:lpstr>Tratados comerciales  Ventajas y desventajas del Área de Libre Comercio </vt:lpstr>
      <vt:lpstr>Tratados comerciales  Ventajas y desventajas DE la Unión Aduanera</vt:lpstr>
      <vt:lpstr>Tratados comerciales Resultados de la integración  </vt:lpstr>
      <vt:lpstr>Tratados comerciales Desviación de comercio en América del Sur </vt:lpstr>
      <vt:lpstr>5.2 Exportación</vt:lpstr>
      <vt:lpstr>Exportación ¿POR QUÉ SURGE?  </vt:lpstr>
      <vt:lpstr>Exportación ¿POR QUÉ es IMPORTANTE?  </vt:lpstr>
      <vt:lpstr>Exportación Industrialización orientada a la exportación: el milagro del este asiático </vt:lpstr>
      <vt:lpstr>Exportación Industrialización orientada a la exportación: el milagro del este asiático</vt:lpstr>
      <vt:lpstr>Exportación Industrialización orientada a la exportación: el milagro del este asiático</vt:lpstr>
      <vt:lpstr>¿Qué es la balanza de pagos? </vt:lpstr>
      <vt:lpstr>¿Cómo funciona la balanza de pagos?</vt:lpstr>
      <vt:lpstr>Balanza Comercial</vt:lpstr>
      <vt:lpstr>Como se observa en la gráfica y tabla de datos, en febrero de 2022, el valor de las exportaciones de mercancías alcanzó 46,246 millones de dólares, cifra integrada por 43,452 millones de dólares de exportaciones no petroleras y por 2,795 millones de dólares de petroleras. Así, en el mes de referencia las exportaciones totales exhibieron un incremento anual de 27.8%.        </vt:lpstr>
      <vt:lpstr>Conforme a los datos del Sistema de Información Económica, se presentan los principales los principales productos agropecuarios que se exportan. </vt:lpstr>
      <vt:lpstr>Conforme a los datos del Sistema de Información Económica, se presentan los principales destinos de las exportaciones de México. </vt:lpstr>
      <vt:lpstr>https://integracioneconomica.unison.mx/wp-content/uploads/2020/10/Tesis-Carolina-Borb%C3%B3n.-19-de-agosto2020.pdf</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5</dc:title>
  <dc:creator>HP</dc:creator>
  <cp:lastModifiedBy>HP</cp:lastModifiedBy>
  <cp:revision>10</cp:revision>
  <dcterms:created xsi:type="dcterms:W3CDTF">2022-04-02T12:08:58Z</dcterms:created>
  <dcterms:modified xsi:type="dcterms:W3CDTF">2022-04-05T23:10:42Z</dcterms:modified>
</cp:coreProperties>
</file>